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embedTrueTypeFonts="1" autoCompressPictures="0">
  <p:sldMasterIdLst>
    <p:sldMasterId id="2147483932" r:id="rId1"/>
  </p:sldMasterIdLst>
  <p:notesMasterIdLst>
    <p:notesMasterId r:id="rId24"/>
  </p:notesMasterIdLst>
  <p:handoutMasterIdLst>
    <p:handoutMasterId r:id="rId25"/>
  </p:handoutMasterIdLst>
  <p:sldIdLst>
    <p:sldId id="499" r:id="rId2"/>
    <p:sldId id="501" r:id="rId3"/>
    <p:sldId id="521" r:id="rId4"/>
    <p:sldId id="502" r:id="rId5"/>
    <p:sldId id="504" r:id="rId6"/>
    <p:sldId id="505" r:id="rId7"/>
    <p:sldId id="520" r:id="rId8"/>
    <p:sldId id="503" r:id="rId9"/>
    <p:sldId id="506" r:id="rId10"/>
    <p:sldId id="507" r:id="rId11"/>
    <p:sldId id="508" r:id="rId12"/>
    <p:sldId id="509" r:id="rId13"/>
    <p:sldId id="517" r:id="rId14"/>
    <p:sldId id="510" r:id="rId15"/>
    <p:sldId id="518" r:id="rId16"/>
    <p:sldId id="511" r:id="rId17"/>
    <p:sldId id="519" r:id="rId18"/>
    <p:sldId id="512" r:id="rId19"/>
    <p:sldId id="513" r:id="rId20"/>
    <p:sldId id="514" r:id="rId21"/>
    <p:sldId id="516" r:id="rId22"/>
    <p:sldId id="467" r:id="rId23"/>
  </p:sldIdLst>
  <p:sldSz cx="9144000" cy="6858000" type="screen4x3"/>
  <p:notesSz cx="6858000" cy="9296400"/>
  <p:embeddedFontLst>
    <p:embeddedFont>
      <p:font typeface="Calibri" panose="020F0502020204030204" pitchFamily="34" charset="0"/>
      <p:regular r:id="rId26"/>
      <p:bold r:id="rId27"/>
      <p:italic r:id="rId28"/>
      <p:boldItalic r:id="rId29"/>
    </p:embeddedFont>
    <p:embeddedFont>
      <p:font typeface="Garamond" panose="02020404030301010803" pitchFamily="18" charset="0"/>
      <p:regular r:id="rId30"/>
      <p:bold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orient="horz" pos="428">
          <p15:clr>
            <a:srgbClr val="A4A3A4"/>
          </p15:clr>
        </p15:guide>
        <p15:guide id="3" orient="horz" pos="507">
          <p15:clr>
            <a:srgbClr val="A4A3A4"/>
          </p15:clr>
        </p15:guide>
        <p15:guide id="4" orient="horz" pos="3816" userDrawn="1">
          <p15:clr>
            <a:srgbClr val="A4A3A4"/>
          </p15:clr>
        </p15:guide>
        <p15:guide id="5" pos="578">
          <p15:clr>
            <a:srgbClr val="A4A3A4"/>
          </p15:clr>
        </p15:guide>
        <p15:guide id="6" pos="2880">
          <p15:clr>
            <a:srgbClr val="A4A3A4"/>
          </p15:clr>
        </p15:guide>
        <p15:guide id="7" pos="5186">
          <p15:clr>
            <a:srgbClr val="A4A3A4"/>
          </p15:clr>
        </p15:guide>
        <p15:guide id="8" pos="651">
          <p15:clr>
            <a:srgbClr val="A4A3A4"/>
          </p15:clr>
        </p15:guide>
        <p15:guide id="9" pos="511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25252"/>
    <a:srgbClr val="51237F"/>
    <a:srgbClr val="000000"/>
    <a:srgbClr val="EBEBEC"/>
    <a:srgbClr val="E6E7E8"/>
    <a:srgbClr val="F1F2F2"/>
    <a:srgbClr val="F1F1F2"/>
    <a:srgbClr val="FFFFFF"/>
    <a:srgbClr val="3A195B"/>
    <a:srgbClr val="451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7" autoAdjust="0"/>
    <p:restoredTop sz="93800" autoAdjust="0"/>
  </p:normalViewPr>
  <p:slideViewPr>
    <p:cSldViewPr snapToGrid="0" showGuides="1">
      <p:cViewPr varScale="1">
        <p:scale>
          <a:sx n="80" d="100"/>
          <a:sy n="80" d="100"/>
        </p:scale>
        <p:origin x="1752" y="67"/>
      </p:cViewPr>
      <p:guideLst>
        <p:guide orient="horz" pos="3888"/>
        <p:guide orient="horz" pos="428"/>
        <p:guide orient="horz" pos="507"/>
        <p:guide orient="horz" pos="3816"/>
        <p:guide pos="578"/>
        <p:guide pos="2880"/>
        <p:guide pos="5186"/>
        <p:guide pos="651"/>
        <p:guide pos="5111"/>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84" d="100"/>
          <a:sy n="84" d="100"/>
        </p:scale>
        <p:origin x="3648" y="9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te Placeholder 2"/>
          <p:cNvSpPr>
            <a:spLocks noGrp="1"/>
          </p:cNvSpPr>
          <p:nvPr>
            <p:ph type="dt" sz="quarter" idx="1"/>
          </p:nvPr>
        </p:nvSpPr>
        <p:spPr>
          <a:xfrm>
            <a:off x="3454957" y="418641"/>
            <a:ext cx="2971800" cy="238451"/>
          </a:xfrm>
          <a:prstGeom prst="rect">
            <a:avLst/>
          </a:prstGeom>
        </p:spPr>
        <p:txBody>
          <a:bodyPr vert="horz" lIns="91440" tIns="45720" rIns="91440" bIns="45720" rtlCol="0"/>
          <a:lstStyle>
            <a:lvl1pPr algn="r">
              <a:defRPr sz="1200"/>
            </a:lvl1pPr>
          </a:lstStyle>
          <a:p>
            <a:fld id="{D095A732-67FF-4831-A015-ABFA3EB46B45}" type="datetimeFigureOut">
              <a:rPr lang="en-US" smtClean="0">
                <a:latin typeface="+mj-lt"/>
              </a:rPr>
              <a:t>1/19/2023</a:t>
            </a:fld>
            <a:endParaRPr lang="en-US" dirty="0">
              <a:latin typeface="+mj-lt"/>
            </a:endParaRPr>
          </a:p>
        </p:txBody>
      </p:sp>
      <p:sp>
        <p:nvSpPr>
          <p:cNvPr id="3" name="Slide Number Placeholder 4"/>
          <p:cNvSpPr>
            <a:spLocks noGrp="1"/>
          </p:cNvSpPr>
          <p:nvPr>
            <p:ph type="sldNum" sz="quarter" idx="3"/>
          </p:nvPr>
        </p:nvSpPr>
        <p:spPr>
          <a:xfrm>
            <a:off x="3454957" y="8615187"/>
            <a:ext cx="2912792" cy="264405"/>
          </a:xfrm>
          <a:prstGeom prst="rect">
            <a:avLst/>
          </a:prstGeom>
        </p:spPr>
        <p:txBody>
          <a:bodyPr vert="horz" lIns="91440" tIns="45720" rIns="91440" bIns="45720" rtlCol="0" anchor="b"/>
          <a:lstStyle>
            <a:lvl1pPr algn="r">
              <a:defRPr sz="1200"/>
            </a:lvl1pPr>
          </a:lstStyle>
          <a:p>
            <a:fld id="{565CABCC-40B5-453A-8943-E98148044C99}" type="slidenum">
              <a:rPr lang="en-US" smtClean="0">
                <a:latin typeface="+mj-lt"/>
              </a:rPr>
              <a:t>‹#›</a:t>
            </a:fld>
            <a:endParaRPr lang="en-US" dirty="0">
              <a:latin typeface="+mj-lt"/>
            </a:endParaRPr>
          </a:p>
        </p:txBody>
      </p:sp>
      <p:sp>
        <p:nvSpPr>
          <p:cNvPr id="4" name="Header Placeholder 1"/>
          <p:cNvSpPr>
            <a:spLocks noGrp="1"/>
          </p:cNvSpPr>
          <p:nvPr>
            <p:ph type="hdr" sz="quarter"/>
          </p:nvPr>
        </p:nvSpPr>
        <p:spPr>
          <a:xfrm>
            <a:off x="429658" y="418640"/>
            <a:ext cx="2971800" cy="238452"/>
          </a:xfrm>
          <a:prstGeom prst="rect">
            <a:avLst/>
          </a:prstGeom>
        </p:spPr>
        <p:txBody>
          <a:bodyPr vert="horz" lIns="91440" tIns="45720" rIns="91440" bIns="45720" rtlCol="0"/>
          <a:lstStyle>
            <a:lvl1pPr algn="l">
              <a:defRPr sz="1200"/>
            </a:lvl1pPr>
          </a:lstStyle>
          <a:p>
            <a:endParaRPr lang="en-US" dirty="0">
              <a:latin typeface="+mj-lt"/>
            </a:endParaRPr>
          </a:p>
        </p:txBody>
      </p:sp>
      <p:sp>
        <p:nvSpPr>
          <p:cNvPr id="5" name="Footer Placeholder 3"/>
          <p:cNvSpPr>
            <a:spLocks noGrp="1"/>
          </p:cNvSpPr>
          <p:nvPr>
            <p:ph type="ftr" sz="quarter" idx="2"/>
          </p:nvPr>
        </p:nvSpPr>
        <p:spPr>
          <a:xfrm>
            <a:off x="385587" y="8615188"/>
            <a:ext cx="2971800" cy="264404"/>
          </a:xfrm>
          <a:prstGeom prst="rect">
            <a:avLst/>
          </a:prstGeom>
        </p:spPr>
        <p:txBody>
          <a:bodyPr vert="horz" lIns="91440" tIns="45720" rIns="91440" bIns="45720" rtlCol="0" anchor="b"/>
          <a:lstStyle>
            <a:lvl1pPr algn="l">
              <a:defRPr sz="1200"/>
            </a:lvl1pPr>
          </a:lstStyle>
          <a:p>
            <a:endParaRPr lang="en-US" dirty="0">
              <a:latin typeface="+mj-lt"/>
            </a:endParaRP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3" name="Notes Placeholder 2"/>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2059924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F1F2F2"/>
            </a:gs>
            <a:gs pos="100000">
              <a:srgbClr val="EBEBEC"/>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1033463" y="4651782"/>
            <a:ext cx="7080250" cy="973645"/>
          </a:xfrm>
        </p:spPr>
        <p:txBody>
          <a:bodyPr vert="horz" wrap="square" lIns="0" tIns="0" rIns="0" bIns="0" rtlCol="0" anchor="t" anchorCtr="0"/>
          <a:lstStyle>
            <a:lvl1pPr marL="0" indent="0" algn="ctr">
              <a:lnSpc>
                <a:spcPct val="100000"/>
              </a:lnSpc>
              <a:spcBef>
                <a:spcPts val="0"/>
              </a:spcBef>
              <a:buFontTx/>
              <a:buNone/>
              <a:defRPr lang="en-US" sz="2000" i="0" baseline="0" dirty="0" smtClean="0">
                <a:solidFill>
                  <a:srgbClr val="525252"/>
                </a:solidFill>
                <a:latin typeface="+mn-lt"/>
                <a:ea typeface="Roboto" panose="02000000000000000000" pitchFamily="2" charset="0"/>
                <a:cs typeface="Roboto" panose="02000000000000000000" pitchFamily="2"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a:p>
            <a:pPr marL="0" lvl="0"/>
            <a:r>
              <a:rPr lang="en-US" dirty="0"/>
              <a:t>Department Name</a:t>
            </a:r>
          </a:p>
          <a:p>
            <a:pPr marL="0" lvl="0"/>
            <a:r>
              <a:rPr lang="en-US" dirty="0"/>
              <a:t>Presentation Date</a:t>
            </a:r>
          </a:p>
        </p:txBody>
      </p:sp>
      <p:sp>
        <p:nvSpPr>
          <p:cNvPr id="10" name="Text Placeholder 3"/>
          <p:cNvSpPr>
            <a:spLocks noGrp="1"/>
          </p:cNvSpPr>
          <p:nvPr>
            <p:ph type="body" sz="quarter" idx="11" hasCustomPrompt="1"/>
          </p:nvPr>
        </p:nvSpPr>
        <p:spPr>
          <a:xfrm>
            <a:off x="1033463" y="2455601"/>
            <a:ext cx="7080250" cy="1134263"/>
          </a:xfrm>
        </p:spPr>
        <p:txBody>
          <a:bodyPr/>
          <a:lstStyle>
            <a:lvl1pPr marL="0" indent="0" algn="ctr">
              <a:spcBef>
                <a:spcPts val="0"/>
              </a:spcBef>
              <a:buFontTx/>
              <a:buNone/>
              <a:defRPr sz="3600" baseline="0">
                <a:solidFill>
                  <a:srgbClr val="51237F"/>
                </a:solidFill>
                <a:latin typeface="+mj-lt"/>
              </a:defRPr>
            </a:lvl1pPr>
            <a:lvl2pPr marL="230187" indent="0">
              <a:buFontTx/>
              <a:buNone/>
              <a:defRPr/>
            </a:lvl2pPr>
            <a:lvl3pPr marL="515937" indent="0">
              <a:buFontTx/>
              <a:buNone/>
              <a:defRPr/>
            </a:lvl3pPr>
            <a:lvl4pPr marL="800100" indent="0">
              <a:buFontTx/>
              <a:buNone/>
              <a:defRPr/>
            </a:lvl4pPr>
            <a:lvl5pPr marL="1085850" indent="0">
              <a:buFontTx/>
              <a:buNone/>
              <a:defRPr/>
            </a:lvl5pPr>
          </a:lstStyle>
          <a:p>
            <a:pPr lvl="0"/>
            <a:r>
              <a:rPr lang="en-US" dirty="0"/>
              <a:t>Presentation Title Here</a:t>
            </a:r>
          </a:p>
          <a:p>
            <a:pPr lvl="0"/>
            <a:r>
              <a:rPr lang="en-US" dirty="0"/>
              <a:t>On Two Lines</a:t>
            </a:r>
          </a:p>
        </p:txBody>
      </p:sp>
      <p:sp>
        <p:nvSpPr>
          <p:cNvPr id="11" name="Text Placeholder 5"/>
          <p:cNvSpPr>
            <a:spLocks noGrp="1"/>
          </p:cNvSpPr>
          <p:nvPr>
            <p:ph type="body" sz="quarter" idx="12" hasCustomPrompt="1"/>
          </p:nvPr>
        </p:nvSpPr>
        <p:spPr>
          <a:xfrm>
            <a:off x="1043793" y="3548577"/>
            <a:ext cx="7069920" cy="499898"/>
          </a:xfrm>
        </p:spPr>
        <p:txBody>
          <a:bodyPr/>
          <a:lstStyle>
            <a:lvl1pPr marL="0" indent="0" algn="ctr">
              <a:buFontTx/>
              <a:buNone/>
              <a:defRPr sz="2800" baseline="0">
                <a:solidFill>
                  <a:srgbClr val="525252"/>
                </a:solidFill>
                <a:latin typeface="+mj-lt"/>
              </a:defRPr>
            </a:lvl1pPr>
          </a:lstStyle>
          <a:p>
            <a:pPr lvl="0"/>
            <a:r>
              <a:rPr lang="en-US" dirty="0"/>
              <a:t>Subhead Here</a:t>
            </a:r>
          </a:p>
        </p:txBody>
      </p:sp>
      <p:sp>
        <p:nvSpPr>
          <p:cNvPr id="15" name="Rectangle 14"/>
          <p:cNvSpPr/>
          <p:nvPr userDrawn="1"/>
        </p:nvSpPr>
        <p:spPr bwMode="auto">
          <a:xfrm>
            <a:off x="0" y="0"/>
            <a:ext cx="9143999" cy="1060625"/>
          </a:xfrm>
          <a:prstGeom prst="rect">
            <a:avLst/>
          </a:prstGeom>
          <a:gradFill flip="none" rotWithShape="1">
            <a:gsLst>
              <a:gs pos="0">
                <a:srgbClr val="3A195B"/>
              </a:gs>
              <a:gs pos="50000">
                <a:srgbClr val="51237F"/>
              </a:gs>
              <a:gs pos="100000">
                <a:srgbClr val="3A195B"/>
              </a:gs>
            </a:gsLst>
            <a:path path="circle">
              <a:fillToRect l="100000" t="100000"/>
            </a:path>
            <a:tileRect r="-100000" b="-100000"/>
          </a:gra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0361" y="432373"/>
            <a:ext cx="1632101" cy="493776"/>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losing Slide">
    <p:bg>
      <p:bgPr>
        <a:gradFill flip="none" rotWithShape="1">
          <a:gsLst>
            <a:gs pos="0">
              <a:srgbClr val="3A195B"/>
            </a:gs>
            <a:gs pos="100000">
              <a:srgbClr val="51237F"/>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7511" y="3132012"/>
            <a:ext cx="3434125" cy="557784"/>
          </a:xfrm>
          <a:prstGeom prst="rect">
            <a:avLst/>
          </a:prstGeom>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3463" y="1405802"/>
            <a:ext cx="7080250" cy="490904"/>
          </a:xfrm>
        </p:spPr>
        <p:txBody>
          <a:body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738007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and Subhea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3463" y="1405802"/>
            <a:ext cx="7080250" cy="490904"/>
          </a:xfrm>
        </p:spPr>
        <p:txBody>
          <a:body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3"/>
          <p:cNvSpPr>
            <a:spLocks noGrp="1"/>
          </p:cNvSpPr>
          <p:nvPr>
            <p:ph type="body" sz="quarter" idx="12" hasCustomPrompt="1"/>
          </p:nvPr>
        </p:nvSpPr>
        <p:spPr>
          <a:xfrm>
            <a:off x="1033463" y="1863002"/>
            <a:ext cx="7080250" cy="371626"/>
          </a:xfrm>
        </p:spPr>
        <p:txBody>
          <a:bodyPr tIns="0"/>
          <a:lstStyle>
            <a:lvl1pPr marL="0" indent="0" algn="l">
              <a:buFontTx/>
              <a:buNone/>
              <a:defRPr sz="2600">
                <a:latin typeface="+mj-lt"/>
              </a:defRPr>
            </a:lvl1pPr>
          </a:lstStyle>
          <a:p>
            <a:pPr marL="0" lvl="0" indent="0"/>
            <a:r>
              <a:rPr lang="en-US" dirty="0"/>
              <a:t>Subhead</a:t>
            </a:r>
          </a:p>
        </p:txBody>
      </p:sp>
    </p:spTree>
    <p:extLst>
      <p:ext uri="{BB962C8B-B14F-4D97-AF65-F5344CB8AC3E}">
        <p14:creationId xmlns:p14="http://schemas.microsoft.com/office/powerpoint/2010/main" val="13491966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an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3463" y="1405802"/>
            <a:ext cx="7080250" cy="490904"/>
          </a:xfrm>
        </p:spPr>
        <p:txBody>
          <a:body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Content Placeholder 3"/>
          <p:cNvSpPr>
            <a:spLocks noGrp="1"/>
          </p:cNvSpPr>
          <p:nvPr>
            <p:ph sz="quarter" idx="12"/>
          </p:nvPr>
        </p:nvSpPr>
        <p:spPr>
          <a:xfrm>
            <a:off x="1033463" y="2063303"/>
            <a:ext cx="7080250" cy="37956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6632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 Subhead, an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3463" y="1405802"/>
            <a:ext cx="7080250" cy="490904"/>
          </a:xfrm>
        </p:spPr>
        <p:txBody>
          <a:body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3"/>
          <p:cNvSpPr>
            <a:spLocks noGrp="1"/>
          </p:cNvSpPr>
          <p:nvPr>
            <p:ph type="body" sz="quarter" idx="12" hasCustomPrompt="1"/>
          </p:nvPr>
        </p:nvSpPr>
        <p:spPr>
          <a:xfrm>
            <a:off x="1033463" y="1859767"/>
            <a:ext cx="7080250" cy="371626"/>
          </a:xfrm>
        </p:spPr>
        <p:txBody>
          <a:bodyPr lIns="0"/>
          <a:lstStyle>
            <a:lvl1pPr marL="0" indent="0" algn="l">
              <a:buFontTx/>
              <a:buNone/>
              <a:defRPr sz="2600">
                <a:latin typeface="+mj-lt"/>
              </a:defRPr>
            </a:lvl1pPr>
          </a:lstStyle>
          <a:p>
            <a:pPr marL="0" lvl="0" indent="0"/>
            <a:r>
              <a:rPr lang="en-US" dirty="0"/>
              <a:t>Subhead</a:t>
            </a:r>
          </a:p>
        </p:txBody>
      </p:sp>
      <p:sp>
        <p:nvSpPr>
          <p:cNvPr id="6" name="Content Placeholder 4"/>
          <p:cNvSpPr>
            <a:spLocks noGrp="1"/>
          </p:cNvSpPr>
          <p:nvPr>
            <p:ph sz="quarter" idx="13"/>
          </p:nvPr>
        </p:nvSpPr>
        <p:spPr>
          <a:xfrm>
            <a:off x="1033463" y="2392031"/>
            <a:ext cx="7080250" cy="3466899"/>
          </a:xfrm>
        </p:spPr>
        <p:txBody>
          <a:bodyPr l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023855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and 2-Colum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3463" y="1405802"/>
            <a:ext cx="7080250" cy="490904"/>
          </a:xfrm>
        </p:spPr>
        <p:txBody>
          <a:body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Content Placeholder 3"/>
          <p:cNvSpPr>
            <a:spLocks noGrp="1"/>
          </p:cNvSpPr>
          <p:nvPr>
            <p:ph sz="quarter" idx="12"/>
          </p:nvPr>
        </p:nvSpPr>
        <p:spPr>
          <a:xfrm>
            <a:off x="1033463" y="2063419"/>
            <a:ext cx="3357784" cy="37955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4740121" y="2066718"/>
            <a:ext cx="3382218" cy="37922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76067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 Subhead and 2-Colum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3463" y="1405802"/>
            <a:ext cx="7080250" cy="490904"/>
          </a:xfrm>
        </p:spPr>
        <p:txBody>
          <a:body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3"/>
          <p:cNvSpPr>
            <a:spLocks noGrp="1"/>
          </p:cNvSpPr>
          <p:nvPr>
            <p:ph type="body" sz="quarter" idx="12" hasCustomPrompt="1"/>
          </p:nvPr>
        </p:nvSpPr>
        <p:spPr>
          <a:xfrm>
            <a:off x="1033463" y="1859767"/>
            <a:ext cx="7080250" cy="371626"/>
          </a:xfrm>
        </p:spPr>
        <p:txBody>
          <a:bodyPr/>
          <a:lstStyle>
            <a:lvl1pPr marL="0" indent="0" algn="l">
              <a:buFontTx/>
              <a:buNone/>
              <a:defRPr sz="2600">
                <a:latin typeface="+mj-lt"/>
              </a:defRPr>
            </a:lvl1pPr>
          </a:lstStyle>
          <a:p>
            <a:pPr marL="0" lvl="0" indent="0"/>
            <a:r>
              <a:rPr lang="en-US" dirty="0"/>
              <a:t>Subhead</a:t>
            </a:r>
          </a:p>
        </p:txBody>
      </p:sp>
      <p:sp>
        <p:nvSpPr>
          <p:cNvPr id="6" name="Content Placeholder 4"/>
          <p:cNvSpPr>
            <a:spLocks noGrp="1"/>
          </p:cNvSpPr>
          <p:nvPr>
            <p:ph sz="quarter" idx="13"/>
          </p:nvPr>
        </p:nvSpPr>
        <p:spPr>
          <a:xfrm>
            <a:off x="1033463" y="2392031"/>
            <a:ext cx="3360352" cy="3466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4"/>
          </p:nvPr>
        </p:nvSpPr>
        <p:spPr>
          <a:xfrm>
            <a:off x="4731915" y="2395044"/>
            <a:ext cx="3381798" cy="3463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81330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itle 1"/>
          <p:cNvSpPr>
            <a:spLocks noGrp="1"/>
          </p:cNvSpPr>
          <p:nvPr>
            <p:ph type="title" hasCustomPrompt="1"/>
          </p:nvPr>
        </p:nvSpPr>
        <p:spPr>
          <a:xfrm>
            <a:off x="1033463" y="2016230"/>
            <a:ext cx="7080250" cy="2169825"/>
          </a:xfrm>
        </p:spPr>
        <p:txBody>
          <a:bodyPr vert="horz" wrap="square" lIns="91440" tIns="45720" rIns="91440" bIns="45720" rtlCol="0" anchor="b" anchorCtr="0">
            <a:spAutoFit/>
          </a:bodyPr>
          <a:lstStyle>
            <a:lvl1pPr marL="280988" indent="-91440">
              <a:lnSpc>
                <a:spcPct val="90000"/>
              </a:lnSpc>
              <a:defRPr lang="en-US" sz="3000" kern="2200" spc="0" baseline="0" dirty="0">
                <a:latin typeface="+mn-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eu</a:t>
            </a:r>
            <a:r>
              <a:rPr lang="en-US" dirty="0"/>
              <a:t> </a:t>
            </a:r>
            <a:r>
              <a:rPr lang="en-US" dirty="0" err="1"/>
              <a:t>diam</a:t>
            </a:r>
            <a:r>
              <a:rPr lang="en-US" dirty="0"/>
              <a:t> </a:t>
            </a:r>
            <a:r>
              <a:rPr lang="en-US" dirty="0" err="1"/>
              <a:t>viverra,semper</a:t>
            </a:r>
            <a:r>
              <a:rPr lang="en-US" dirty="0"/>
              <a:t> </a:t>
            </a:r>
            <a:r>
              <a:rPr lang="en-US" dirty="0" err="1"/>
              <a:t>odio</a:t>
            </a:r>
            <a:r>
              <a:rPr lang="en-US" dirty="0"/>
              <a:t> </a:t>
            </a:r>
            <a:r>
              <a:rPr lang="en-US" dirty="0" err="1"/>
              <a:t>eu</a:t>
            </a:r>
            <a:r>
              <a:rPr lang="en-US" dirty="0"/>
              <a:t>, </a:t>
            </a:r>
            <a:r>
              <a:rPr lang="en-US" dirty="0" err="1"/>
              <a:t>interdum</a:t>
            </a:r>
            <a:r>
              <a:rPr lang="en-US" dirty="0"/>
              <a:t> </a:t>
            </a:r>
            <a:r>
              <a:rPr lang="en-US" dirty="0" err="1"/>
              <a:t>turpis</a:t>
            </a:r>
            <a:r>
              <a:rPr lang="en-US" dirty="0"/>
              <a:t>. </a:t>
            </a:r>
            <a:r>
              <a:rPr lang="en-US" dirty="0" err="1"/>
              <a:t>Proin</a:t>
            </a:r>
            <a:r>
              <a:rPr lang="en-US" dirty="0"/>
              <a:t> </a:t>
            </a:r>
            <a:r>
              <a:rPr lang="en-US" dirty="0" err="1"/>
              <a:t>placerat</a:t>
            </a:r>
            <a:r>
              <a:rPr lang="en-US" dirty="0"/>
              <a:t> ipsum mi, ac </a:t>
            </a:r>
            <a:r>
              <a:rPr lang="en-US" dirty="0" err="1"/>
              <a:t>sodales</a:t>
            </a:r>
            <a:r>
              <a:rPr lang="en-US" dirty="0"/>
              <a:t> </a:t>
            </a:r>
            <a:r>
              <a:rPr lang="en-US" dirty="0" err="1"/>
              <a:t>tellus</a:t>
            </a:r>
            <a:r>
              <a:rPr lang="en-US" dirty="0"/>
              <a:t> </a:t>
            </a:r>
            <a:r>
              <a:rPr lang="en-US" dirty="0" err="1"/>
              <a:t>congue</a:t>
            </a:r>
            <a:r>
              <a:rPr lang="en-US" dirty="0"/>
              <a:t> </a:t>
            </a:r>
            <a:r>
              <a:rPr lang="en-US" dirty="0" err="1"/>
              <a:t>amet</a:t>
            </a:r>
            <a:r>
              <a:rPr lang="en-US" dirty="0"/>
              <a:t> dolor.”</a:t>
            </a:r>
          </a:p>
        </p:txBody>
      </p:sp>
      <p:sp>
        <p:nvSpPr>
          <p:cNvPr id="6" name="Content Placeholder 2"/>
          <p:cNvSpPr>
            <a:spLocks noGrp="1"/>
          </p:cNvSpPr>
          <p:nvPr>
            <p:ph idx="1" hasCustomPrompt="1"/>
          </p:nvPr>
        </p:nvSpPr>
        <p:spPr>
          <a:xfrm>
            <a:off x="1033463" y="4472640"/>
            <a:ext cx="7080250" cy="721900"/>
          </a:xfrm>
        </p:spPr>
        <p:txBody>
          <a:bodyPr vert="horz" wrap="square" lIns="91440" tIns="45720" rIns="91440" bIns="45720" rtlCol="0">
            <a:noAutofit/>
          </a:bodyPr>
          <a:lstStyle>
            <a:lvl1pPr marL="0" indent="0" algn="r">
              <a:spcBef>
                <a:spcPts val="300"/>
              </a:spcBef>
              <a:buNone/>
              <a:defRPr lang="en-US" sz="1800" baseline="0" dirty="0" smtClean="0">
                <a:latin typeface="+mn-lt"/>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a:t>
            </a:r>
          </a:p>
        </p:txBody>
      </p:sp>
    </p:spTree>
    <p:extLst>
      <p:ext uri="{BB962C8B-B14F-4D97-AF65-F5344CB8AC3E}">
        <p14:creationId xmlns:p14="http://schemas.microsoft.com/office/powerpoint/2010/main" val="307277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581690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1F2F2"/>
            </a:gs>
            <a:gs pos="100000">
              <a:srgbClr val="EBEBE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3463" y="1405802"/>
            <a:ext cx="7080250" cy="490904"/>
          </a:xfrm>
          <a:prstGeom prst="rect">
            <a:avLst/>
          </a:prstGeom>
        </p:spPr>
        <p:txBody>
          <a:bodyPr vert="horz" wrap="square" lIns="0" tIns="0" rIns="0" bIns="45720" rtlCol="0" anchor="t" anchorCtr="0">
            <a:spAutoFit/>
          </a:bodyPr>
          <a:lstStyle/>
          <a:p>
            <a:r>
              <a:rPr lang="en-US" dirty="0"/>
              <a:t>Slide Title Here</a:t>
            </a:r>
          </a:p>
        </p:txBody>
      </p:sp>
      <p:sp>
        <p:nvSpPr>
          <p:cNvPr id="3" name="Text Placeholder 2"/>
          <p:cNvSpPr>
            <a:spLocks noGrp="1"/>
          </p:cNvSpPr>
          <p:nvPr>
            <p:ph type="body" idx="1"/>
          </p:nvPr>
        </p:nvSpPr>
        <p:spPr>
          <a:xfrm>
            <a:off x="1033463" y="2055026"/>
            <a:ext cx="7080250" cy="3688080"/>
          </a:xfrm>
          <a:prstGeom prst="rect">
            <a:avLst/>
          </a:prstGeom>
        </p:spPr>
        <p:txBody>
          <a:bodyPr vert="horz" wrap="square" lIns="0" tIns="0" rIns="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7928" y="6007492"/>
            <a:ext cx="445535" cy="281367"/>
          </a:xfrm>
          <a:prstGeom prst="rect">
            <a:avLst/>
          </a:prstGeom>
        </p:spPr>
        <p:txBody>
          <a:bodyPr/>
          <a:lstStyle>
            <a:lvl1pPr>
              <a:defRPr sz="1100">
                <a:solidFill>
                  <a:srgbClr val="525252"/>
                </a:solidFill>
              </a:defRPr>
            </a:lvl1pPr>
          </a:lstStyle>
          <a:p>
            <a:fld id="{D08E2517-6DD5-440E-AE48-174F885392F8}" type="slidenum">
              <a:rPr lang="en-US" smtClean="0"/>
              <a:pPr/>
              <a:t>‹#›</a:t>
            </a:fld>
            <a:endParaRPr lang="en-US" dirty="0"/>
          </a:p>
        </p:txBody>
      </p:sp>
      <p:sp>
        <p:nvSpPr>
          <p:cNvPr id="8" name="Footer Placeholder 3"/>
          <p:cNvSpPr>
            <a:spLocks noGrp="1"/>
          </p:cNvSpPr>
          <p:nvPr>
            <p:ph type="ftr" sz="quarter" idx="3"/>
          </p:nvPr>
        </p:nvSpPr>
        <p:spPr>
          <a:xfrm>
            <a:off x="4434819" y="6015369"/>
            <a:ext cx="4082657" cy="281958"/>
          </a:xfrm>
          <a:prstGeom prst="rect">
            <a:avLst/>
          </a:prstGeom>
        </p:spPr>
        <p:txBody>
          <a:bodyPr/>
          <a:lstStyle>
            <a:lvl1pPr algn="r">
              <a:defRPr sz="1000">
                <a:solidFill>
                  <a:srgbClr val="525252"/>
                </a:solidFill>
              </a:defRPr>
            </a:lvl1pPr>
          </a:lstStyle>
          <a:p>
            <a:endParaRPr lang="en-US" dirty="0"/>
          </a:p>
        </p:txBody>
      </p:sp>
      <p:sp>
        <p:nvSpPr>
          <p:cNvPr id="9" name="Rectangle 8"/>
          <p:cNvSpPr/>
          <p:nvPr userDrawn="1"/>
        </p:nvSpPr>
        <p:spPr bwMode="auto">
          <a:xfrm>
            <a:off x="0" y="0"/>
            <a:ext cx="9143999" cy="1060625"/>
          </a:xfrm>
          <a:prstGeom prst="rect">
            <a:avLst/>
          </a:prstGeom>
          <a:gradFill flip="none" rotWithShape="1">
            <a:gsLst>
              <a:gs pos="0">
                <a:srgbClr val="3A195B"/>
              </a:gs>
              <a:gs pos="50000">
                <a:srgbClr val="51237F"/>
              </a:gs>
              <a:gs pos="100000">
                <a:srgbClr val="3A195B"/>
              </a:gs>
            </a:gsLst>
            <a:path path="circle">
              <a:fillToRect l="100000" t="100000"/>
            </a:path>
            <a:tileRect r="-100000" b="-100000"/>
          </a:gra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750361" y="432373"/>
            <a:ext cx="1632101" cy="493776"/>
          </a:xfrm>
          <a:prstGeom prst="rect">
            <a:avLst/>
          </a:prstGeom>
        </p:spPr>
      </p:pic>
    </p:spTree>
  </p:cSld>
  <p:clrMap bg1="lt1" tx1="dk1" bg2="lt2" tx2="dk2" accent1="accent1" accent2="accent2" accent3="accent3" accent4="accent4" accent5="accent5" accent6="accent6" hlink="hlink" folHlink="folHlink"/>
  <p:sldLayoutIdLst>
    <p:sldLayoutId id="2147484014"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3947" r:id="rId10"/>
  </p:sldLayoutIdLst>
  <p:transition>
    <p:fade/>
  </p:transition>
  <p:hf hdr="0"/>
  <p:txStyles>
    <p:titleStyle>
      <a:lvl1pPr algn="l" defTabSz="914400" rtl="0" eaLnBrk="1" latinLnBrk="0" hangingPunct="1">
        <a:lnSpc>
          <a:spcPct val="85000"/>
        </a:lnSpc>
        <a:spcBef>
          <a:spcPct val="0"/>
        </a:spcBef>
        <a:buNone/>
        <a:defRPr lang="en-US" sz="3400" b="0" kern="1200" cap="none" spc="0" baseline="0" dirty="0" smtClean="0">
          <a:solidFill>
            <a:srgbClr val="51237F"/>
          </a:solidFill>
          <a:latin typeface="+mj-lt"/>
          <a:ea typeface="Roboto" panose="02000000000000000000" pitchFamily="2" charset="0"/>
          <a:cs typeface="Roboto" panose="02000000000000000000" pitchFamily="2" charset="0"/>
        </a:defRPr>
      </a:lvl1pPr>
    </p:titleStyle>
    <p:bodyStyle>
      <a:lvl1pPr marL="168275" indent="-168275" algn="l" defTabSz="914400" rtl="0" eaLnBrk="1" latinLnBrk="0" hangingPunct="1">
        <a:lnSpc>
          <a:spcPct val="100000"/>
        </a:lnSpc>
        <a:spcBef>
          <a:spcPts val="1400"/>
        </a:spcBef>
        <a:buClr>
          <a:srgbClr val="51237F"/>
        </a:buClr>
        <a:buFont typeface="Wingdings" panose="05000000000000000000" pitchFamily="2" charset="2"/>
        <a:buChar char="§"/>
        <a:defRPr lang="en-US" sz="2100" b="0" kern="1200" dirty="0" smtClean="0">
          <a:solidFill>
            <a:srgbClr val="525252"/>
          </a:solidFill>
          <a:latin typeface="+mn-lt"/>
          <a:ea typeface="Roboto" panose="02000000000000000000" pitchFamily="2" charset="0"/>
          <a:cs typeface="Roboto" panose="02000000000000000000" pitchFamily="2" charset="0"/>
        </a:defRPr>
      </a:lvl1pPr>
      <a:lvl2pPr marL="457200" indent="-227013" algn="l" defTabSz="914400" rtl="0" eaLnBrk="1" latinLnBrk="0" hangingPunct="1">
        <a:lnSpc>
          <a:spcPct val="100000"/>
        </a:lnSpc>
        <a:spcBef>
          <a:spcPts val="1400"/>
        </a:spcBef>
        <a:buClr>
          <a:srgbClr val="51237F"/>
        </a:buClr>
        <a:buFont typeface="Arial" panose="020B0604020202020204" pitchFamily="34" charset="0"/>
        <a:buChar char="•"/>
        <a:defRPr lang="en-US" sz="2100" b="0" kern="1200" dirty="0" smtClean="0">
          <a:solidFill>
            <a:srgbClr val="525252"/>
          </a:solidFill>
          <a:latin typeface="+mn-lt"/>
          <a:ea typeface="Roboto" panose="02000000000000000000" pitchFamily="2" charset="0"/>
          <a:cs typeface="Roboto" panose="02000000000000000000" pitchFamily="2" charset="0"/>
        </a:defRPr>
      </a:lvl2pPr>
      <a:lvl3pPr marL="742950" indent="-227013" algn="l" defTabSz="914400" rtl="0" eaLnBrk="1" latinLnBrk="0" hangingPunct="1">
        <a:lnSpc>
          <a:spcPct val="100000"/>
        </a:lnSpc>
        <a:spcBef>
          <a:spcPts val="1400"/>
        </a:spcBef>
        <a:buClr>
          <a:srgbClr val="51237F"/>
        </a:buClr>
        <a:buFont typeface="Arial" panose="020B0604020202020204" pitchFamily="34" charset="0"/>
        <a:buChar char="‒"/>
        <a:defRPr lang="en-US" sz="2100" b="0" kern="1200" dirty="0" smtClean="0">
          <a:solidFill>
            <a:srgbClr val="525252"/>
          </a:solidFill>
          <a:latin typeface="+mn-lt"/>
          <a:ea typeface="Roboto" panose="02000000000000000000" pitchFamily="2" charset="0"/>
          <a:cs typeface="Roboto" panose="02000000000000000000" pitchFamily="2" charset="0"/>
        </a:defRPr>
      </a:lvl3pPr>
      <a:lvl4pPr marL="1028700" indent="-228600" algn="l" defTabSz="914400" rtl="0" eaLnBrk="1" latinLnBrk="0" hangingPunct="1">
        <a:lnSpc>
          <a:spcPct val="100000"/>
        </a:lnSpc>
        <a:spcBef>
          <a:spcPts val="1400"/>
        </a:spcBef>
        <a:buClr>
          <a:srgbClr val="51237F"/>
        </a:buClr>
        <a:buFont typeface="Wingdings" panose="05000000000000000000" pitchFamily="2" charset="2"/>
        <a:buChar char="§"/>
        <a:defRPr lang="en-US" sz="2100" b="0" kern="1200" dirty="0" smtClean="0">
          <a:solidFill>
            <a:srgbClr val="525252"/>
          </a:solidFill>
          <a:latin typeface="+mn-lt"/>
          <a:ea typeface="Roboto" panose="02000000000000000000" pitchFamily="2" charset="0"/>
          <a:cs typeface="Roboto" panose="02000000000000000000" pitchFamily="2" charset="0"/>
        </a:defRPr>
      </a:lvl4pPr>
      <a:lvl5pPr marL="1312863" indent="-227013" algn="l" defTabSz="914400" rtl="0" eaLnBrk="1" latinLnBrk="0" hangingPunct="1">
        <a:lnSpc>
          <a:spcPct val="100000"/>
        </a:lnSpc>
        <a:spcBef>
          <a:spcPts val="1400"/>
        </a:spcBef>
        <a:buClr>
          <a:srgbClr val="51237F"/>
        </a:buClr>
        <a:buFont typeface="Arial" panose="020B0604020202020204" pitchFamily="34" charset="0"/>
        <a:buChar char="•"/>
        <a:defRPr lang="en-US" sz="2100" b="0" kern="1200" dirty="0">
          <a:solidFill>
            <a:srgbClr val="525252"/>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video" Target="https://www.youtube.com/embed/nOcqLLQ-5I0?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video" Target="https://www.youtube.com/embed/AKM38YL7zrk?start=3&amp;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ideo" Target="https://www.youtube.com/embed/oT-6qkAjP_s?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video" Target="https://www.youtube.com/embed/leV3KEsOF1o?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xml"/><Relationship Id="rId1" Type="http://schemas.openxmlformats.org/officeDocument/2006/relationships/video" Target="https://www.youtube.com/embed/Yb4rc-m1PGg?start=3&amp;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michael.harting@montgomerycollege.edu"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montgomerycollege.edu/safety" TargetMode="External"/><Relationship Id="rId2" Type="http://schemas.openxmlformats.org/officeDocument/2006/relationships/hyperlink" Target="mailto:Michael.Harting@montgomerycollege.edu" TargetMode="External"/><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ontgomerycollege0-my.sharepoint.com/personal/mhartin1_montgomerycollege_edu/Documents/Desktop/Presentations/MC%202022%20Presentations/MC%20Familiarization%20Classes/Bleeding%20Control/Find%20Safety%20Training%20in%20Workday.pdf"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video" Target="https://www.youtube.com/embed/cQtVt72Ho_I?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38175" y="1639086"/>
            <a:ext cx="7778750" cy="1134263"/>
          </a:xfrm>
        </p:spPr>
        <p:txBody>
          <a:bodyPr/>
          <a:lstStyle/>
          <a:p>
            <a:pPr algn="l"/>
            <a:r>
              <a:rPr lang="en-US" sz="4000" dirty="0">
                <a:latin typeface="Calibri" panose="020F0502020204030204" pitchFamily="34" charset="0"/>
                <a:cs typeface="Calibri" panose="020F0502020204030204" pitchFamily="34" charset="0"/>
              </a:rPr>
              <a:t>Public Access to Trauma Care: </a:t>
            </a:r>
            <a:r>
              <a:rPr lang="en-US" sz="4000" i="1" dirty="0">
                <a:latin typeface="Calibri" panose="020F0502020204030204" pitchFamily="34" charset="0"/>
                <a:cs typeface="Calibri" panose="020F0502020204030204" pitchFamily="34" charset="0"/>
              </a:rPr>
              <a:t>Familiarization </a:t>
            </a:r>
            <a:r>
              <a:rPr lang="en-US" sz="4000" dirty="0">
                <a:latin typeface="Calibri" panose="020F0502020204030204" pitchFamily="34" charset="0"/>
                <a:cs typeface="Calibri" panose="020F0502020204030204" pitchFamily="34" charset="0"/>
              </a:rPr>
              <a:t>Training for MC Students, Staff, and Faculty</a:t>
            </a:r>
            <a:endParaRPr lang="en-US" sz="4000" dirty="0"/>
          </a:p>
        </p:txBody>
      </p:sp>
      <p:pic>
        <p:nvPicPr>
          <p:cNvPr id="7" name="Picture 6">
            <a:extLst>
              <a:ext uri="{FF2B5EF4-FFF2-40B4-BE49-F238E27FC236}">
                <a16:creationId xmlns:a16="http://schemas.microsoft.com/office/drawing/2014/main" id="{2E436788-AD37-4C79-8F30-2C6FC81EEF98}"/>
              </a:ext>
            </a:extLst>
          </p:cNvPr>
          <p:cNvPicPr>
            <a:picLocks noChangeAspect="1"/>
          </p:cNvPicPr>
          <p:nvPr/>
        </p:nvPicPr>
        <p:blipFill>
          <a:blip r:embed="rId2">
            <a:alphaModFix amt="88000"/>
          </a:blip>
          <a:stretch>
            <a:fillRect/>
          </a:stretch>
        </p:blipFill>
        <p:spPr>
          <a:xfrm>
            <a:off x="6348801" y="3663750"/>
            <a:ext cx="2068124" cy="1555164"/>
          </a:xfrm>
          <a:prstGeom prst="rect">
            <a:avLst/>
          </a:prstGeom>
          <a:solidFill>
            <a:schemeClr val="bg1">
              <a:lumMod val="75000"/>
            </a:schemeClr>
          </a:solidFill>
        </p:spPr>
      </p:pic>
      <p:sp>
        <p:nvSpPr>
          <p:cNvPr id="11" name="TextBox 10">
            <a:extLst>
              <a:ext uri="{FF2B5EF4-FFF2-40B4-BE49-F238E27FC236}">
                <a16:creationId xmlns:a16="http://schemas.microsoft.com/office/drawing/2014/main" id="{41A8E8C3-9149-4C95-BC3A-33D017853558}"/>
              </a:ext>
            </a:extLst>
          </p:cNvPr>
          <p:cNvSpPr txBox="1"/>
          <p:nvPr/>
        </p:nvSpPr>
        <p:spPr bwMode="auto">
          <a:xfrm>
            <a:off x="638175" y="5218914"/>
            <a:ext cx="5991225" cy="707886"/>
          </a:xfrm>
          <a:prstGeom prst="rect">
            <a:avLst/>
          </a:prstGeom>
          <a:noFill/>
          <a:ln w="19050" algn="ctr">
            <a:noFill/>
            <a:miter lim="800000"/>
            <a:headEnd/>
            <a:tailEnd/>
          </a:ln>
        </p:spPr>
        <p:txBody>
          <a:bodyPr wrap="square">
            <a:spAutoFit/>
          </a:bodyPr>
          <a:lstStyle/>
          <a:p>
            <a:r>
              <a:rPr lang="en-US" sz="2000" dirty="0"/>
              <a:t>Presented by the Office of Public Safety, Health, and Emergency Management</a:t>
            </a:r>
          </a:p>
        </p:txBody>
      </p:sp>
    </p:spTree>
    <p:extLst>
      <p:ext uri="{BB962C8B-B14F-4D97-AF65-F5344CB8AC3E}">
        <p14:creationId xmlns:p14="http://schemas.microsoft.com/office/powerpoint/2010/main" val="521999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Provide aid if you are able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9</a:t>
            </a:fld>
            <a:endParaRPr lang="en-US" dirty="0"/>
          </a:p>
        </p:txBody>
      </p:sp>
      <p:sp>
        <p:nvSpPr>
          <p:cNvPr id="8" name="TextBox 7">
            <a:extLst>
              <a:ext uri="{FF2B5EF4-FFF2-40B4-BE49-F238E27FC236}">
                <a16:creationId xmlns:a16="http://schemas.microsoft.com/office/drawing/2014/main" id="{38B9D75E-1106-4358-B8EF-25D23F8A3020}"/>
              </a:ext>
            </a:extLst>
          </p:cNvPr>
          <p:cNvSpPr txBox="1"/>
          <p:nvPr/>
        </p:nvSpPr>
        <p:spPr bwMode="auto">
          <a:xfrm>
            <a:off x="511728" y="2059273"/>
            <a:ext cx="8308422" cy="3785652"/>
          </a:xfrm>
          <a:prstGeom prst="rect">
            <a:avLst/>
          </a:prstGeom>
          <a:noFill/>
          <a:ln w="19050" algn="ctr">
            <a:noFill/>
            <a:miter lim="800000"/>
            <a:headEnd/>
            <a:tailEnd/>
          </a:ln>
        </p:spPr>
        <p:txBody>
          <a:bodyPr wrap="square">
            <a:spAutoFit/>
          </a:bodyPr>
          <a:lstStyle/>
          <a:p>
            <a:r>
              <a:rPr lang="en-US" sz="2000" dirty="0"/>
              <a:t>Things to look for…</a:t>
            </a:r>
          </a:p>
          <a:p>
            <a:endParaRPr lang="en-US" sz="2000" dirty="0"/>
          </a:p>
          <a:p>
            <a:r>
              <a:rPr lang="en-US" sz="2000" dirty="0"/>
              <a:t>Look for any bleeding. You are looking for continuous, large volume, or pooling of blood. Make sure you check under clothing, and if you are able and it is safe, turn the victim onto their side to check their back as well.  </a:t>
            </a:r>
          </a:p>
          <a:p>
            <a:endParaRPr lang="en-US" sz="2000" dirty="0"/>
          </a:p>
          <a:p>
            <a:r>
              <a:rPr lang="en-US" sz="2000" dirty="0"/>
              <a:t>Attempt to control the bleeding by pressure (compress), packing, or by the use of a tourniquet. </a:t>
            </a:r>
          </a:p>
          <a:p>
            <a:endParaRPr lang="en-US" sz="2000" dirty="0"/>
          </a:p>
          <a:p>
            <a:r>
              <a:rPr lang="en-US" sz="2000" dirty="0"/>
              <a:t>Continuously re-assess the victim and provide further help if you are able. </a:t>
            </a:r>
            <a:endParaRPr lang="en-US" dirty="0"/>
          </a:p>
        </p:txBody>
      </p:sp>
    </p:spTree>
    <p:extLst>
      <p:ext uri="{BB962C8B-B14F-4D97-AF65-F5344CB8AC3E}">
        <p14:creationId xmlns:p14="http://schemas.microsoft.com/office/powerpoint/2010/main" val="29720559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Care for the victim</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10</a:t>
            </a:fld>
            <a:endParaRPr lang="en-US" dirty="0"/>
          </a:p>
        </p:txBody>
      </p:sp>
      <p:sp>
        <p:nvSpPr>
          <p:cNvPr id="8" name="TextBox 7">
            <a:extLst>
              <a:ext uri="{FF2B5EF4-FFF2-40B4-BE49-F238E27FC236}">
                <a16:creationId xmlns:a16="http://schemas.microsoft.com/office/drawing/2014/main" id="{BBE4EB23-8C35-4F4D-BF37-CF76E578E840}"/>
              </a:ext>
            </a:extLst>
          </p:cNvPr>
          <p:cNvSpPr txBox="1"/>
          <p:nvPr/>
        </p:nvSpPr>
        <p:spPr bwMode="auto">
          <a:xfrm>
            <a:off x="481012" y="1896706"/>
            <a:ext cx="4090987" cy="4247317"/>
          </a:xfrm>
          <a:prstGeom prst="rect">
            <a:avLst/>
          </a:prstGeom>
          <a:noFill/>
          <a:ln w="19050" algn="ctr">
            <a:noFill/>
            <a:miter lim="800000"/>
            <a:headEnd/>
            <a:tailEnd/>
          </a:ln>
        </p:spPr>
        <p:txBody>
          <a:bodyPr wrap="square">
            <a:spAutoFit/>
          </a:bodyPr>
          <a:lstStyle/>
          <a:p>
            <a:r>
              <a:rPr lang="en-US" dirty="0">
                <a:effectLst/>
                <a:ea typeface="Calibri" panose="020F0502020204030204" pitchFamily="34" charset="0"/>
                <a:cs typeface="Times New Roman" panose="02020603050405020304" pitchFamily="18" charset="0"/>
              </a:rPr>
              <a:t>There are five core skills in regard to bleeding control emergencies. </a:t>
            </a:r>
          </a:p>
          <a:p>
            <a:r>
              <a:rPr lang="en-US" dirty="0">
                <a:effectLst/>
                <a:ea typeface="Calibri" panose="020F0502020204030204" pitchFamily="34" charset="0"/>
                <a:cs typeface="Times New Roman" panose="02020603050405020304" pitchFamily="18" charset="0"/>
              </a:rPr>
              <a:t>Those are: </a:t>
            </a:r>
          </a:p>
          <a:p>
            <a:r>
              <a:rPr lang="en-US" dirty="0">
                <a:ea typeface="Calibri" panose="020F0502020204030204" pitchFamily="34" charset="0"/>
                <a:cs typeface="Times New Roman" panose="02020603050405020304" pitchFamily="18" charset="0"/>
              </a:rPr>
              <a:t>1. A</a:t>
            </a:r>
            <a:r>
              <a:rPr lang="en-US" dirty="0">
                <a:effectLst/>
                <a:ea typeface="Calibri" panose="020F0502020204030204" pitchFamily="34" charset="0"/>
                <a:cs typeface="Times New Roman" panose="02020603050405020304" pitchFamily="18" charset="0"/>
              </a:rPr>
              <a:t>pply direct pressure</a:t>
            </a:r>
          </a:p>
          <a:p>
            <a:r>
              <a:rPr lang="en-US" dirty="0">
                <a:ea typeface="Calibri" panose="020F0502020204030204" pitchFamily="34" charset="0"/>
                <a:cs typeface="Times New Roman" panose="02020603050405020304" pitchFamily="18" charset="0"/>
              </a:rPr>
              <a:t>2. P</a:t>
            </a:r>
            <a:r>
              <a:rPr lang="en-US" dirty="0">
                <a:effectLst/>
                <a:ea typeface="Calibri" panose="020F0502020204030204" pitchFamily="34" charset="0"/>
                <a:cs typeface="Times New Roman" panose="02020603050405020304" pitchFamily="18" charset="0"/>
              </a:rPr>
              <a:t>ack a wound</a:t>
            </a:r>
          </a:p>
          <a:p>
            <a:r>
              <a:rPr lang="en-US" dirty="0">
                <a:ea typeface="Calibri" panose="020F0502020204030204" pitchFamily="34" charset="0"/>
                <a:cs typeface="Times New Roman" panose="02020603050405020304" pitchFamily="18" charset="0"/>
              </a:rPr>
              <a:t>3. A</a:t>
            </a:r>
            <a:r>
              <a:rPr lang="en-US" dirty="0">
                <a:effectLst/>
                <a:ea typeface="Calibri" panose="020F0502020204030204" pitchFamily="34" charset="0"/>
                <a:cs typeface="Times New Roman" panose="02020603050405020304" pitchFamily="18" charset="0"/>
              </a:rPr>
              <a:t>pply a tourniquet</a:t>
            </a:r>
          </a:p>
          <a:p>
            <a:r>
              <a:rPr lang="en-US" dirty="0">
                <a:ea typeface="Calibri" panose="020F0502020204030204" pitchFamily="34" charset="0"/>
                <a:cs typeface="Times New Roman" panose="02020603050405020304" pitchFamily="18" charset="0"/>
              </a:rPr>
              <a:t>4. A</a:t>
            </a:r>
            <a:r>
              <a:rPr lang="en-US" dirty="0">
                <a:effectLst/>
                <a:ea typeface="Calibri" panose="020F0502020204030204" pitchFamily="34" charset="0"/>
                <a:cs typeface="Times New Roman" panose="02020603050405020304" pitchFamily="18" charset="0"/>
              </a:rPr>
              <a:t>pply a chest seal</a:t>
            </a:r>
          </a:p>
          <a:p>
            <a:r>
              <a:rPr lang="en-US" dirty="0">
                <a:effectLst/>
                <a:ea typeface="Calibri" panose="020F0502020204030204" pitchFamily="34" charset="0"/>
                <a:cs typeface="Times New Roman" panose="02020603050405020304" pitchFamily="18" charset="0"/>
              </a:rPr>
              <a:t>5. </a:t>
            </a:r>
            <a:r>
              <a:rPr lang="en-US" dirty="0">
                <a:ea typeface="Calibri" panose="020F0502020204030204" pitchFamily="34" charset="0"/>
                <a:cs typeface="Times New Roman" panose="02020603050405020304" pitchFamily="18" charset="0"/>
              </a:rPr>
              <a:t>Treat for shock</a:t>
            </a:r>
          </a:p>
          <a:p>
            <a:endParaRPr lang="en-US" dirty="0">
              <a:cs typeface="Times New Roman" panose="02020603050405020304" pitchFamily="18" charset="0"/>
            </a:endParaRPr>
          </a:p>
          <a:p>
            <a:pPr marL="285750" indent="-285750">
              <a:buFontTx/>
              <a:buChar char="-"/>
            </a:pPr>
            <a:r>
              <a:rPr lang="en-US" dirty="0">
                <a:cs typeface="Times New Roman" panose="02020603050405020304" pitchFamily="18" charset="0"/>
              </a:rPr>
              <a:t>Use tourniquets only on limbs (red areas).</a:t>
            </a:r>
          </a:p>
          <a:p>
            <a:pPr marL="285750" indent="-285750">
              <a:buFontTx/>
              <a:buChar char="-"/>
            </a:pPr>
            <a:r>
              <a:rPr lang="en-US" dirty="0">
                <a:cs typeface="Times New Roman" panose="02020603050405020304" pitchFamily="18" charset="0"/>
              </a:rPr>
              <a:t>Pack only areas in blue, underarms, and the joints between the legs.</a:t>
            </a:r>
          </a:p>
          <a:p>
            <a:pPr marL="285750" indent="-285750">
              <a:buFontTx/>
              <a:buChar char="-"/>
            </a:pPr>
            <a:r>
              <a:rPr lang="en-US" dirty="0">
                <a:cs typeface="Times New Roman" panose="02020603050405020304" pitchFamily="18" charset="0"/>
              </a:rPr>
              <a:t>Use a chest seal to green areas.  </a:t>
            </a:r>
            <a:endParaRPr lang="en-US" dirty="0"/>
          </a:p>
        </p:txBody>
      </p:sp>
      <p:pic>
        <p:nvPicPr>
          <p:cNvPr id="7" name="Picture 6">
            <a:extLst>
              <a:ext uri="{FF2B5EF4-FFF2-40B4-BE49-F238E27FC236}">
                <a16:creationId xmlns:a16="http://schemas.microsoft.com/office/drawing/2014/main" id="{7581A904-F931-4E53-8180-BC99DA3CF263}"/>
              </a:ext>
            </a:extLst>
          </p:cNvPr>
          <p:cNvPicPr>
            <a:picLocks noChangeAspect="1"/>
          </p:cNvPicPr>
          <p:nvPr/>
        </p:nvPicPr>
        <p:blipFill>
          <a:blip r:embed="rId2">
            <a:alphaModFix amt="75000"/>
          </a:blip>
          <a:stretch>
            <a:fillRect/>
          </a:stretch>
        </p:blipFill>
        <p:spPr>
          <a:xfrm>
            <a:off x="4494180" y="2217906"/>
            <a:ext cx="3816382" cy="4070953"/>
          </a:xfrm>
          <a:prstGeom prst="rect">
            <a:avLst/>
          </a:prstGeom>
          <a:solidFill>
            <a:schemeClr val="bg1">
              <a:lumMod val="75000"/>
            </a:schemeClr>
          </a:solidFill>
        </p:spPr>
      </p:pic>
    </p:spTree>
    <p:extLst>
      <p:ext uri="{BB962C8B-B14F-4D97-AF65-F5344CB8AC3E}">
        <p14:creationId xmlns:p14="http://schemas.microsoft.com/office/powerpoint/2010/main" val="5723995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Apply Direct Pressure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11</a:t>
            </a:fld>
            <a:endParaRPr lang="en-US" dirty="0"/>
          </a:p>
        </p:txBody>
      </p:sp>
      <p:sp>
        <p:nvSpPr>
          <p:cNvPr id="12" name="TextBox 11">
            <a:extLst>
              <a:ext uri="{FF2B5EF4-FFF2-40B4-BE49-F238E27FC236}">
                <a16:creationId xmlns:a16="http://schemas.microsoft.com/office/drawing/2014/main" id="{C36B0667-5195-4BD8-969B-83E159C773A5}"/>
              </a:ext>
            </a:extLst>
          </p:cNvPr>
          <p:cNvSpPr txBox="1"/>
          <p:nvPr/>
        </p:nvSpPr>
        <p:spPr bwMode="auto">
          <a:xfrm>
            <a:off x="685800" y="2374527"/>
            <a:ext cx="2562225" cy="3416320"/>
          </a:xfrm>
          <a:prstGeom prst="rect">
            <a:avLst/>
          </a:prstGeom>
          <a:noFill/>
          <a:ln w="19050" algn="ctr">
            <a:noFill/>
            <a:miter lim="800000"/>
            <a:headEnd/>
            <a:tailEnd/>
          </a:ln>
        </p:spPr>
        <p:txBody>
          <a:bodyPr wrap="square">
            <a:spAutoFit/>
          </a:bodyPr>
          <a:lstStyle/>
          <a:p>
            <a:r>
              <a:rPr lang="en-US" dirty="0"/>
              <a:t>Often times the simplest and easiest way to stop the flow of blood is to apply direct pressure with a compression bandage to the site of the wound. Watch this video to learn the proper technique for applying a compression bandage. </a:t>
            </a:r>
          </a:p>
        </p:txBody>
      </p:sp>
      <p:pic>
        <p:nvPicPr>
          <p:cNvPr id="13" name="Online Media 5" title="Compression Bandage-PATC Skill Demo">
            <a:hlinkClick r:id="" action="ppaction://media"/>
            <a:extLst>
              <a:ext uri="{FF2B5EF4-FFF2-40B4-BE49-F238E27FC236}">
                <a16:creationId xmlns:a16="http://schemas.microsoft.com/office/drawing/2014/main" id="{D8957776-2F2E-4267-A5FF-D522C4B53B73}"/>
              </a:ext>
            </a:extLst>
          </p:cNvPr>
          <p:cNvPicPr>
            <a:picLocks noRot="1" noChangeAspect="1"/>
          </p:cNvPicPr>
          <p:nvPr>
            <a:videoFile r:link="rId1"/>
          </p:nvPr>
        </p:nvPicPr>
        <p:blipFill>
          <a:blip r:embed="rId3"/>
          <a:stretch>
            <a:fillRect/>
          </a:stretch>
        </p:blipFill>
        <p:spPr>
          <a:xfrm>
            <a:off x="3248025" y="2501178"/>
            <a:ext cx="5362575" cy="3029668"/>
          </a:xfrm>
          <a:prstGeom prst="rect">
            <a:avLst/>
          </a:prstGeom>
        </p:spPr>
      </p:pic>
    </p:spTree>
    <p:extLst>
      <p:ext uri="{BB962C8B-B14F-4D97-AF65-F5344CB8AC3E}">
        <p14:creationId xmlns:p14="http://schemas.microsoft.com/office/powerpoint/2010/main" val="2086962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3462" y="1405802"/>
            <a:ext cx="7424737" cy="490904"/>
          </a:xfrm>
        </p:spPr>
        <p:txBody>
          <a:bodyPr/>
          <a:lstStyle/>
          <a:p>
            <a:r>
              <a:rPr lang="en-US" dirty="0"/>
              <a:t>More about Applying Direct Pressure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12</a:t>
            </a:fld>
            <a:endParaRPr lang="en-US" dirty="0"/>
          </a:p>
        </p:txBody>
      </p:sp>
      <p:sp>
        <p:nvSpPr>
          <p:cNvPr id="12" name="TextBox 11">
            <a:extLst>
              <a:ext uri="{FF2B5EF4-FFF2-40B4-BE49-F238E27FC236}">
                <a16:creationId xmlns:a16="http://schemas.microsoft.com/office/drawing/2014/main" id="{C36B0667-5195-4BD8-969B-83E159C773A5}"/>
              </a:ext>
            </a:extLst>
          </p:cNvPr>
          <p:cNvSpPr txBox="1"/>
          <p:nvPr/>
        </p:nvSpPr>
        <p:spPr bwMode="auto">
          <a:xfrm>
            <a:off x="1078706" y="4310186"/>
            <a:ext cx="6986587" cy="1661993"/>
          </a:xfrm>
          <a:prstGeom prst="rect">
            <a:avLst/>
          </a:prstGeom>
          <a:noFill/>
          <a:ln w="19050" algn="ctr">
            <a:noFill/>
            <a:miter lim="800000"/>
            <a:headEnd/>
            <a:tailEnd/>
          </a:ln>
        </p:spPr>
        <p:txBody>
          <a:bodyPr wrap="square">
            <a:spAutoFit/>
          </a:bodyPr>
          <a:lstStyle/>
          <a:p>
            <a:r>
              <a:rPr lang="en-US" i="0" dirty="0">
                <a:solidFill>
                  <a:srgbClr val="7030A0"/>
                </a:solidFill>
                <a:effectLst/>
              </a:rPr>
              <a:t>In our race to use tourniquets for controlling hemorrhage, we often lose sight of the value of good direct pressure as a hemorrhage control technique.</a:t>
            </a:r>
          </a:p>
          <a:p>
            <a:r>
              <a:rPr lang="en-US" sz="1600" b="1" dirty="0">
                <a:solidFill>
                  <a:srgbClr val="7030A0"/>
                </a:solidFill>
              </a:rPr>
              <a:t>crisis-medicine.com (2017) </a:t>
            </a:r>
          </a:p>
          <a:p>
            <a:endParaRPr lang="en-US" sz="1600" b="1" i="0" dirty="0">
              <a:solidFill>
                <a:srgbClr val="7030A0"/>
              </a:solidFill>
              <a:effectLst/>
            </a:endParaRPr>
          </a:p>
          <a:p>
            <a:r>
              <a:rPr lang="en-US" sz="1600" i="0" dirty="0">
                <a:solidFill>
                  <a:srgbClr val="7030A0"/>
                </a:solidFill>
                <a:effectLst/>
              </a:rPr>
              <a:t>*Use the 6” Emergency Trauma Dressing from the kit. </a:t>
            </a:r>
          </a:p>
        </p:txBody>
      </p:sp>
      <p:pic>
        <p:nvPicPr>
          <p:cNvPr id="2" name="Picture 1">
            <a:extLst>
              <a:ext uri="{FF2B5EF4-FFF2-40B4-BE49-F238E27FC236}">
                <a16:creationId xmlns:a16="http://schemas.microsoft.com/office/drawing/2014/main" id="{228EDE9C-A699-4816-A892-6D706374B4D9}"/>
              </a:ext>
            </a:extLst>
          </p:cNvPr>
          <p:cNvPicPr>
            <a:picLocks noChangeAspect="1"/>
          </p:cNvPicPr>
          <p:nvPr/>
        </p:nvPicPr>
        <p:blipFill>
          <a:blip r:embed="rId2"/>
          <a:stretch>
            <a:fillRect/>
          </a:stretch>
        </p:blipFill>
        <p:spPr>
          <a:xfrm>
            <a:off x="2939061" y="2044466"/>
            <a:ext cx="3175389" cy="2117960"/>
          </a:xfrm>
          <a:prstGeom prst="rect">
            <a:avLst/>
          </a:prstGeom>
        </p:spPr>
      </p:pic>
    </p:spTree>
    <p:extLst>
      <p:ext uri="{BB962C8B-B14F-4D97-AF65-F5344CB8AC3E}">
        <p14:creationId xmlns:p14="http://schemas.microsoft.com/office/powerpoint/2010/main" val="32955654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Pack a Wound</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13</a:t>
            </a:fld>
            <a:endParaRPr lang="en-US" dirty="0"/>
          </a:p>
        </p:txBody>
      </p:sp>
      <p:sp>
        <p:nvSpPr>
          <p:cNvPr id="11" name="TextBox 10">
            <a:extLst>
              <a:ext uri="{FF2B5EF4-FFF2-40B4-BE49-F238E27FC236}">
                <a16:creationId xmlns:a16="http://schemas.microsoft.com/office/drawing/2014/main" id="{1CA391F9-7522-48EB-A483-68FAE0F6B71A}"/>
              </a:ext>
            </a:extLst>
          </p:cNvPr>
          <p:cNvSpPr txBox="1"/>
          <p:nvPr/>
        </p:nvSpPr>
        <p:spPr bwMode="auto">
          <a:xfrm>
            <a:off x="587928" y="2318245"/>
            <a:ext cx="2693885" cy="2862322"/>
          </a:xfrm>
          <a:prstGeom prst="rect">
            <a:avLst/>
          </a:prstGeom>
          <a:noFill/>
          <a:ln w="19050" algn="ctr">
            <a:noFill/>
            <a:miter lim="800000"/>
            <a:headEnd/>
            <a:tailEnd/>
          </a:ln>
        </p:spPr>
        <p:txBody>
          <a:bodyPr wrap="square">
            <a:spAutoFit/>
          </a:bodyPr>
          <a:lstStyle/>
          <a:p>
            <a:r>
              <a:rPr lang="en-US" sz="2000" dirty="0"/>
              <a:t>Generally, if a victim has a large gash that’s causing a lot of blood loss, you may need to pack the wound. Watch this video to learn the proper technique for packing a wound. </a:t>
            </a:r>
          </a:p>
        </p:txBody>
      </p:sp>
      <p:pic>
        <p:nvPicPr>
          <p:cNvPr id="12" name="Online Media 5" title="Wound Packing-PATC Skill Demo">
            <a:hlinkClick r:id="" action="ppaction://media"/>
            <a:extLst>
              <a:ext uri="{FF2B5EF4-FFF2-40B4-BE49-F238E27FC236}">
                <a16:creationId xmlns:a16="http://schemas.microsoft.com/office/drawing/2014/main" id="{72190C71-5AF1-4188-B29B-3E8FD724FAEC}"/>
              </a:ext>
            </a:extLst>
          </p:cNvPr>
          <p:cNvPicPr>
            <a:picLocks noRot="1" noChangeAspect="1"/>
          </p:cNvPicPr>
          <p:nvPr>
            <a:videoFile r:link="rId1"/>
          </p:nvPr>
        </p:nvPicPr>
        <p:blipFill>
          <a:blip r:embed="rId3"/>
          <a:stretch>
            <a:fillRect/>
          </a:stretch>
        </p:blipFill>
        <p:spPr>
          <a:xfrm>
            <a:off x="3281813" y="2318245"/>
            <a:ext cx="5476875" cy="3094244"/>
          </a:xfrm>
          <a:prstGeom prst="rect">
            <a:avLst/>
          </a:prstGeom>
        </p:spPr>
      </p:pic>
    </p:spTree>
    <p:extLst>
      <p:ext uri="{BB962C8B-B14F-4D97-AF65-F5344CB8AC3E}">
        <p14:creationId xmlns:p14="http://schemas.microsoft.com/office/powerpoint/2010/main" val="72879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More about Packing a Wound</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14</a:t>
            </a:fld>
            <a:endParaRPr lang="en-US" dirty="0"/>
          </a:p>
        </p:txBody>
      </p:sp>
      <p:sp>
        <p:nvSpPr>
          <p:cNvPr id="7" name="TextBox 6">
            <a:extLst>
              <a:ext uri="{FF2B5EF4-FFF2-40B4-BE49-F238E27FC236}">
                <a16:creationId xmlns:a16="http://schemas.microsoft.com/office/drawing/2014/main" id="{C029E5B2-50A1-41DD-87C9-8D621A336AD3}"/>
              </a:ext>
            </a:extLst>
          </p:cNvPr>
          <p:cNvSpPr txBox="1"/>
          <p:nvPr/>
        </p:nvSpPr>
        <p:spPr bwMode="auto">
          <a:xfrm>
            <a:off x="3152774" y="3287740"/>
            <a:ext cx="5553075" cy="2585323"/>
          </a:xfrm>
          <a:prstGeom prst="rect">
            <a:avLst/>
          </a:prstGeom>
          <a:noFill/>
          <a:ln w="19050" algn="ctr">
            <a:noFill/>
            <a:miter lim="800000"/>
            <a:headEnd/>
            <a:tailEnd/>
          </a:ln>
        </p:spPr>
        <p:txBody>
          <a:bodyPr wrap="square">
            <a:spAutoFit/>
          </a:bodyPr>
          <a:lstStyle/>
          <a:p>
            <a:r>
              <a:rPr lang="en-US" dirty="0"/>
              <a:t>The U.S. military has been teaching wound packing with standard gauze and hemostatic dressings to its Corpsmen and Medics for years.</a:t>
            </a:r>
          </a:p>
          <a:p>
            <a:endParaRPr lang="en-US" dirty="0"/>
          </a:p>
          <a:p>
            <a:endParaRPr lang="en-US" dirty="0"/>
          </a:p>
          <a:p>
            <a:endParaRPr lang="en-US" dirty="0"/>
          </a:p>
          <a:p>
            <a:endParaRPr lang="en-US" dirty="0"/>
          </a:p>
          <a:p>
            <a:endParaRPr lang="en-US" dirty="0"/>
          </a:p>
          <a:p>
            <a:r>
              <a:rPr lang="en-US" sz="1600" dirty="0"/>
              <a:t>*Use the Compressed Gauze from the kit. </a:t>
            </a:r>
          </a:p>
        </p:txBody>
      </p:sp>
      <p:pic>
        <p:nvPicPr>
          <p:cNvPr id="4" name="Picture 3">
            <a:extLst>
              <a:ext uri="{FF2B5EF4-FFF2-40B4-BE49-F238E27FC236}">
                <a16:creationId xmlns:a16="http://schemas.microsoft.com/office/drawing/2014/main" id="{C927CEC1-CDD0-4F74-A5B8-7210FBC22697}"/>
              </a:ext>
            </a:extLst>
          </p:cNvPr>
          <p:cNvPicPr>
            <a:picLocks noChangeAspect="1"/>
          </p:cNvPicPr>
          <p:nvPr/>
        </p:nvPicPr>
        <p:blipFill>
          <a:blip r:embed="rId2">
            <a:alphaModFix amt="75000"/>
          </a:blip>
          <a:stretch>
            <a:fillRect/>
          </a:stretch>
        </p:blipFill>
        <p:spPr>
          <a:xfrm>
            <a:off x="587928" y="2763568"/>
            <a:ext cx="2324100" cy="1971675"/>
          </a:xfrm>
          <a:prstGeom prst="rect">
            <a:avLst/>
          </a:prstGeom>
          <a:solidFill>
            <a:schemeClr val="bg1">
              <a:lumMod val="75000"/>
            </a:schemeClr>
          </a:solidFill>
        </p:spPr>
      </p:pic>
    </p:spTree>
    <p:extLst>
      <p:ext uri="{BB962C8B-B14F-4D97-AF65-F5344CB8AC3E}">
        <p14:creationId xmlns:p14="http://schemas.microsoft.com/office/powerpoint/2010/main" val="14032841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3463" y="1405802"/>
            <a:ext cx="7080250" cy="491417"/>
          </a:xfrm>
        </p:spPr>
        <p:txBody>
          <a:bodyPr/>
          <a:lstStyle/>
          <a:p>
            <a:r>
              <a:rPr lang="en-US" dirty="0">
                <a:effectLst/>
                <a:ea typeface="Calibri" panose="020F0502020204030204" pitchFamily="34" charset="0"/>
                <a:cs typeface="Calibri Light" panose="020F0302020204030204" pitchFamily="34" charset="0"/>
              </a:rPr>
              <a:t>Apply a Torniquet</a:t>
            </a:r>
            <a:endParaRPr lang="en-US" dirty="0"/>
          </a:p>
        </p:txBody>
      </p:sp>
      <p:sp>
        <p:nvSpPr>
          <p:cNvPr id="3" name="Slide Number Placeholder 2"/>
          <p:cNvSpPr>
            <a:spLocks noGrp="1"/>
          </p:cNvSpPr>
          <p:nvPr>
            <p:ph type="sldNum" sz="quarter" idx="10"/>
          </p:nvPr>
        </p:nvSpPr>
        <p:spPr/>
        <p:txBody>
          <a:bodyPr/>
          <a:lstStyle/>
          <a:p>
            <a:fld id="{D08E2517-6DD5-440E-AE48-174F885392F8}" type="slidenum">
              <a:rPr lang="en-US" smtClean="0"/>
              <a:pPr/>
              <a:t>15</a:t>
            </a:fld>
            <a:endParaRPr lang="en-US" dirty="0"/>
          </a:p>
        </p:txBody>
      </p:sp>
      <p:sp>
        <p:nvSpPr>
          <p:cNvPr id="6" name="TextBox 5">
            <a:extLst>
              <a:ext uri="{FF2B5EF4-FFF2-40B4-BE49-F238E27FC236}">
                <a16:creationId xmlns:a16="http://schemas.microsoft.com/office/drawing/2014/main" id="{9536F52F-528D-4347-86B6-C94043CDF4B7}"/>
              </a:ext>
            </a:extLst>
          </p:cNvPr>
          <p:cNvSpPr txBox="1"/>
          <p:nvPr/>
        </p:nvSpPr>
        <p:spPr bwMode="auto">
          <a:xfrm>
            <a:off x="6023180" y="2399103"/>
            <a:ext cx="2539071" cy="3077766"/>
          </a:xfrm>
          <a:prstGeom prst="rect">
            <a:avLst/>
          </a:prstGeom>
          <a:noFill/>
          <a:ln w="19050" algn="ctr">
            <a:noFill/>
            <a:miter lim="800000"/>
            <a:headEnd/>
            <a:tailEnd/>
          </a:ln>
        </p:spPr>
        <p:txBody>
          <a:bodyPr wrap="square" lIns="0" tIns="0" rIns="0" bIns="0" rtlCol="0">
            <a:spAutoFi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If the flow of blood is too heavy or there is too much trauma to the wound, you may need to apply a tourniquet. Watch this video to learn the proper technique for applying a tourniquet.</a:t>
            </a:r>
            <a:endParaRPr lang="en-US" sz="2000" dirty="0"/>
          </a:p>
          <a:p>
            <a:endParaRPr lang="en-US" sz="2000" dirty="0" err="1"/>
          </a:p>
        </p:txBody>
      </p:sp>
      <p:pic>
        <p:nvPicPr>
          <p:cNvPr id="10" name="Online Media 5" title="Tourniquet-PATC Skill Demo">
            <a:hlinkClick r:id="" action="ppaction://media"/>
            <a:extLst>
              <a:ext uri="{FF2B5EF4-FFF2-40B4-BE49-F238E27FC236}">
                <a16:creationId xmlns:a16="http://schemas.microsoft.com/office/drawing/2014/main" id="{E856FDC2-4297-4FFC-B058-A0572D0D9632}"/>
              </a:ext>
            </a:extLst>
          </p:cNvPr>
          <p:cNvPicPr>
            <a:picLocks noRot="1" noChangeAspect="1"/>
          </p:cNvPicPr>
          <p:nvPr>
            <a:videoFile r:link="rId1"/>
          </p:nvPr>
        </p:nvPicPr>
        <p:blipFill>
          <a:blip r:embed="rId3"/>
          <a:stretch>
            <a:fillRect/>
          </a:stretch>
        </p:blipFill>
        <p:spPr>
          <a:xfrm>
            <a:off x="314325" y="2273282"/>
            <a:ext cx="5400675" cy="3051193"/>
          </a:xfrm>
          <a:prstGeom prst="rect">
            <a:avLst/>
          </a:prstGeom>
        </p:spPr>
      </p:pic>
    </p:spTree>
    <p:extLst>
      <p:ext uri="{BB962C8B-B14F-4D97-AF65-F5344CB8AC3E}">
        <p14:creationId xmlns:p14="http://schemas.microsoft.com/office/powerpoint/2010/main" val="3175064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3463" y="1405802"/>
            <a:ext cx="7080250" cy="491417"/>
          </a:xfrm>
        </p:spPr>
        <p:txBody>
          <a:bodyPr/>
          <a:lstStyle/>
          <a:p>
            <a:r>
              <a:rPr lang="en-US" dirty="0">
                <a:effectLst/>
                <a:ea typeface="Calibri" panose="020F0502020204030204" pitchFamily="34" charset="0"/>
                <a:cs typeface="Calibri Light" panose="020F0302020204030204" pitchFamily="34" charset="0"/>
              </a:rPr>
              <a:t>More about Tourniquets</a:t>
            </a:r>
            <a:endParaRPr lang="en-US" dirty="0"/>
          </a:p>
        </p:txBody>
      </p:sp>
      <p:sp>
        <p:nvSpPr>
          <p:cNvPr id="3" name="Slide Number Placeholder 2"/>
          <p:cNvSpPr>
            <a:spLocks noGrp="1"/>
          </p:cNvSpPr>
          <p:nvPr>
            <p:ph type="sldNum" sz="quarter" idx="10"/>
          </p:nvPr>
        </p:nvSpPr>
        <p:spPr/>
        <p:txBody>
          <a:bodyPr/>
          <a:lstStyle/>
          <a:p>
            <a:fld id="{D08E2517-6DD5-440E-AE48-174F885392F8}" type="slidenum">
              <a:rPr lang="en-US" smtClean="0"/>
              <a:pPr/>
              <a:t>16</a:t>
            </a:fld>
            <a:endParaRPr lang="en-US" dirty="0"/>
          </a:p>
        </p:txBody>
      </p:sp>
      <p:sp>
        <p:nvSpPr>
          <p:cNvPr id="6" name="TextBox 5">
            <a:extLst>
              <a:ext uri="{FF2B5EF4-FFF2-40B4-BE49-F238E27FC236}">
                <a16:creationId xmlns:a16="http://schemas.microsoft.com/office/drawing/2014/main" id="{9536F52F-528D-4347-86B6-C94043CDF4B7}"/>
              </a:ext>
            </a:extLst>
          </p:cNvPr>
          <p:cNvSpPr txBox="1"/>
          <p:nvPr/>
        </p:nvSpPr>
        <p:spPr bwMode="auto">
          <a:xfrm>
            <a:off x="5038726" y="2399103"/>
            <a:ext cx="3523526" cy="3385542"/>
          </a:xfrm>
          <a:prstGeom prst="rect">
            <a:avLst/>
          </a:prstGeom>
          <a:noFill/>
          <a:ln w="19050" algn="ctr">
            <a:noFill/>
            <a:miter lim="800000"/>
            <a:headEnd/>
            <a:tailEnd/>
          </a:ln>
        </p:spPr>
        <p:txBody>
          <a:bodyPr wrap="square" lIns="0" tIns="0" rIns="0" bIns="0" rtlCol="0">
            <a:spAutoFi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When a tourniquet is properly applied, it hurts!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Once applied, do not loosen or remove.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*Make sure to use CAT-approved (Combat Action Tourniquet)  tourniquets supplied in the Bleeding Control kits at MC. </a:t>
            </a:r>
            <a:endParaRPr lang="en-US" sz="2000" dirty="0"/>
          </a:p>
          <a:p>
            <a:endParaRPr lang="en-US" sz="2000" dirty="0" err="1"/>
          </a:p>
        </p:txBody>
      </p:sp>
      <p:pic>
        <p:nvPicPr>
          <p:cNvPr id="7" name="Picture 6">
            <a:extLst>
              <a:ext uri="{FF2B5EF4-FFF2-40B4-BE49-F238E27FC236}">
                <a16:creationId xmlns:a16="http://schemas.microsoft.com/office/drawing/2014/main" id="{8246CE3C-23E7-4ADB-88D9-903195BA32F5}"/>
              </a:ext>
            </a:extLst>
          </p:cNvPr>
          <p:cNvPicPr>
            <a:picLocks noChangeAspect="1"/>
          </p:cNvPicPr>
          <p:nvPr/>
        </p:nvPicPr>
        <p:blipFill>
          <a:blip r:embed="rId2"/>
          <a:stretch>
            <a:fillRect/>
          </a:stretch>
        </p:blipFill>
        <p:spPr>
          <a:xfrm>
            <a:off x="784157" y="2795587"/>
            <a:ext cx="3787843" cy="2681282"/>
          </a:xfrm>
          <a:prstGeom prst="rect">
            <a:avLst/>
          </a:prstGeom>
        </p:spPr>
      </p:pic>
    </p:spTree>
    <p:extLst>
      <p:ext uri="{BB962C8B-B14F-4D97-AF65-F5344CB8AC3E}">
        <p14:creationId xmlns:p14="http://schemas.microsoft.com/office/powerpoint/2010/main" val="32128598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Apply a Chest Seal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17</a:t>
            </a:fld>
            <a:endParaRPr lang="en-US" dirty="0"/>
          </a:p>
        </p:txBody>
      </p:sp>
      <p:sp>
        <p:nvSpPr>
          <p:cNvPr id="10" name="TextBox 9">
            <a:extLst>
              <a:ext uri="{FF2B5EF4-FFF2-40B4-BE49-F238E27FC236}">
                <a16:creationId xmlns:a16="http://schemas.microsoft.com/office/drawing/2014/main" id="{0133344F-6CC9-4C78-8947-2AF56EE983E3}"/>
              </a:ext>
            </a:extLst>
          </p:cNvPr>
          <p:cNvSpPr txBox="1"/>
          <p:nvPr/>
        </p:nvSpPr>
        <p:spPr bwMode="auto">
          <a:xfrm>
            <a:off x="5724525" y="1409796"/>
            <a:ext cx="3114675" cy="5078313"/>
          </a:xfrm>
          <a:prstGeom prst="rect">
            <a:avLst/>
          </a:prstGeom>
          <a:noFill/>
          <a:ln w="19050" algn="ctr">
            <a:noFill/>
            <a:miter lim="800000"/>
            <a:headEnd/>
            <a:tailEnd/>
          </a:ln>
        </p:spPr>
        <p:txBody>
          <a:bodyPr wrap="square">
            <a:spAutoFit/>
          </a:bodyPr>
          <a:lstStyle/>
          <a:p>
            <a:r>
              <a:rPr lang="en-US" dirty="0"/>
              <a:t>A chest seal is indicated when a patient has penetrating chest trauma anywhere between the neck to their navel, on the front, side, or back of the chest. It is important to understand that the chest seal doesn't control bleeding inside the chest cavity. Instead, the chest seal prevents air from entering the chest cavity. Watch this video to learn the proper technique for applying chest seals.</a:t>
            </a:r>
          </a:p>
          <a:p>
            <a:endParaRPr lang="en-US" dirty="0"/>
          </a:p>
          <a:p>
            <a:r>
              <a:rPr lang="en-US" dirty="0"/>
              <a:t>*Use the provided </a:t>
            </a:r>
            <a:r>
              <a:rPr lang="en-US" dirty="0" err="1"/>
              <a:t>HyFin</a:t>
            </a:r>
            <a:r>
              <a:rPr lang="en-US" dirty="0"/>
              <a:t> Chest Seal from the kit. </a:t>
            </a:r>
          </a:p>
        </p:txBody>
      </p:sp>
      <p:pic>
        <p:nvPicPr>
          <p:cNvPr id="11" name="Online Media 5" title="Chest Seal-PATC Skill Demo">
            <a:hlinkClick r:id="" action="ppaction://media"/>
            <a:extLst>
              <a:ext uri="{FF2B5EF4-FFF2-40B4-BE49-F238E27FC236}">
                <a16:creationId xmlns:a16="http://schemas.microsoft.com/office/drawing/2014/main" id="{9F4CB5DD-DB80-4416-BD8E-8FE9CD34918D}"/>
              </a:ext>
            </a:extLst>
          </p:cNvPr>
          <p:cNvPicPr>
            <a:picLocks noRot="1" noChangeAspect="1"/>
          </p:cNvPicPr>
          <p:nvPr>
            <a:videoFile r:link="rId1"/>
          </p:nvPr>
        </p:nvPicPr>
        <p:blipFill>
          <a:blip r:embed="rId3"/>
          <a:stretch>
            <a:fillRect/>
          </a:stretch>
        </p:blipFill>
        <p:spPr>
          <a:xfrm>
            <a:off x="133350" y="2765449"/>
            <a:ext cx="5324475" cy="3008143"/>
          </a:xfrm>
          <a:prstGeom prst="rect">
            <a:avLst/>
          </a:prstGeom>
        </p:spPr>
      </p:pic>
    </p:spTree>
    <p:extLst>
      <p:ext uri="{BB962C8B-B14F-4D97-AF65-F5344CB8AC3E}">
        <p14:creationId xmlns:p14="http://schemas.microsoft.com/office/powerpoint/2010/main" val="4047656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Treat for Shock</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18</a:t>
            </a:fld>
            <a:endParaRPr lang="en-US" dirty="0"/>
          </a:p>
        </p:txBody>
      </p:sp>
      <p:sp>
        <p:nvSpPr>
          <p:cNvPr id="10" name="TextBox 9">
            <a:extLst>
              <a:ext uri="{FF2B5EF4-FFF2-40B4-BE49-F238E27FC236}">
                <a16:creationId xmlns:a16="http://schemas.microsoft.com/office/drawing/2014/main" id="{8C8C636C-8078-4D65-8B64-86F65F871EB1}"/>
              </a:ext>
            </a:extLst>
          </p:cNvPr>
          <p:cNvSpPr txBox="1"/>
          <p:nvPr/>
        </p:nvSpPr>
        <p:spPr bwMode="auto">
          <a:xfrm>
            <a:off x="1033463" y="5331133"/>
            <a:ext cx="7729537" cy="923330"/>
          </a:xfrm>
          <a:prstGeom prst="rect">
            <a:avLst/>
          </a:prstGeom>
          <a:noFill/>
          <a:ln w="19050" algn="ctr">
            <a:noFill/>
            <a:miter lim="800000"/>
            <a:headEnd/>
            <a:tailEnd/>
          </a:ln>
        </p:spPr>
        <p:txBody>
          <a:bodyPr wrap="square">
            <a:spAutoFit/>
          </a:bodyPr>
          <a:lstStyle/>
          <a:p>
            <a:r>
              <a:rPr lang="en-US" dirty="0"/>
              <a:t>Shock is the body’s response to a sudden drop in blood pressure. It is a serious and deadly medical condition. Watch this video to learn the proper technique to treat shock.</a:t>
            </a:r>
          </a:p>
        </p:txBody>
      </p:sp>
      <p:pic>
        <p:nvPicPr>
          <p:cNvPr id="11" name="Online Media 5" title="Preventing Shock-PATC Skill Demo">
            <a:hlinkClick r:id="" action="ppaction://media"/>
            <a:extLst>
              <a:ext uri="{FF2B5EF4-FFF2-40B4-BE49-F238E27FC236}">
                <a16:creationId xmlns:a16="http://schemas.microsoft.com/office/drawing/2014/main" id="{92AB99D5-C490-4BFE-A560-257473ABD6CF}"/>
              </a:ext>
            </a:extLst>
          </p:cNvPr>
          <p:cNvPicPr>
            <a:picLocks noRot="1" noChangeAspect="1"/>
          </p:cNvPicPr>
          <p:nvPr>
            <a:videoFile r:link="rId1"/>
          </p:nvPr>
        </p:nvPicPr>
        <p:blipFill>
          <a:blip r:embed="rId3"/>
          <a:stretch>
            <a:fillRect/>
          </a:stretch>
        </p:blipFill>
        <p:spPr>
          <a:xfrm>
            <a:off x="1876425" y="2091013"/>
            <a:ext cx="5391150" cy="3045812"/>
          </a:xfrm>
          <a:prstGeom prst="rect">
            <a:avLst/>
          </a:prstGeom>
        </p:spPr>
      </p:pic>
    </p:spTree>
    <p:extLst>
      <p:ext uri="{BB962C8B-B14F-4D97-AF65-F5344CB8AC3E}">
        <p14:creationId xmlns:p14="http://schemas.microsoft.com/office/powerpoint/2010/main" val="1248733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0695" y="1331575"/>
            <a:ext cx="7884396" cy="935641"/>
          </a:xfrm>
        </p:spPr>
        <p:txBody>
          <a:bodyPr/>
          <a:lstStyle/>
          <a:p>
            <a:r>
              <a:rPr lang="en-US" dirty="0"/>
              <a:t>Tips and notes for using this presentation</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a:t>
            </a:fld>
            <a:endParaRPr lang="en-US" dirty="0"/>
          </a:p>
        </p:txBody>
      </p:sp>
      <p:sp>
        <p:nvSpPr>
          <p:cNvPr id="14" name="TextBox 13">
            <a:extLst>
              <a:ext uri="{FF2B5EF4-FFF2-40B4-BE49-F238E27FC236}">
                <a16:creationId xmlns:a16="http://schemas.microsoft.com/office/drawing/2014/main" id="{285D41F3-6500-4501-B416-5F87E69F090B}"/>
              </a:ext>
            </a:extLst>
          </p:cNvPr>
          <p:cNvSpPr txBox="1"/>
          <p:nvPr/>
        </p:nvSpPr>
        <p:spPr bwMode="auto">
          <a:xfrm>
            <a:off x="759619" y="1936752"/>
            <a:ext cx="7624762" cy="4216539"/>
          </a:xfrm>
          <a:prstGeom prst="rect">
            <a:avLst/>
          </a:prstGeom>
          <a:noFill/>
          <a:ln w="19050" algn="ctr">
            <a:noFill/>
            <a:miter lim="800000"/>
            <a:headEnd/>
            <a:tailEnd/>
          </a:ln>
        </p:spPr>
        <p:txBody>
          <a:bodyPr wrap="square">
            <a:spAutoFit/>
          </a:bodyPr>
          <a:lstStyle/>
          <a:p>
            <a:r>
              <a:rPr lang="en-US" sz="2000" dirty="0"/>
              <a:t>Throughout the video portions of this presentation the term “Public Access to Trauma Control” will be used. The more common names for this product are “Bleeding Control kit” or “Stop the Bleed kits.” </a:t>
            </a:r>
          </a:p>
          <a:p>
            <a:endParaRPr lang="en-US" sz="2000" dirty="0"/>
          </a:p>
          <a:p>
            <a:pPr marL="457200" indent="-457200">
              <a:buAutoNum type="arabicPeriod"/>
            </a:pPr>
            <a:r>
              <a:rPr lang="en-US" dirty="0"/>
              <a:t>Have your speakers turned on and the volume turned up.</a:t>
            </a:r>
          </a:p>
          <a:p>
            <a:pPr marL="457200" indent="-457200">
              <a:buAutoNum type="arabicPeriod"/>
            </a:pPr>
            <a:r>
              <a:rPr lang="en-US" dirty="0"/>
              <a:t>Open the presentation to full screen for the best performance.</a:t>
            </a:r>
          </a:p>
          <a:p>
            <a:pPr marL="457200" indent="-457200">
              <a:buAutoNum type="arabicPeriod"/>
            </a:pPr>
            <a:r>
              <a:rPr lang="en-US" dirty="0"/>
              <a:t>You must manually advance each slide. </a:t>
            </a:r>
          </a:p>
          <a:p>
            <a:pPr marL="457200" indent="-457200">
              <a:buAutoNum type="arabicPeriod"/>
            </a:pPr>
            <a:r>
              <a:rPr lang="en-US" dirty="0"/>
              <a:t>When presented with a video, click on the arrow to play. </a:t>
            </a:r>
          </a:p>
          <a:p>
            <a:pPr marL="457200" indent="-457200">
              <a:buAutoNum type="arabicPeriod"/>
            </a:pPr>
            <a:r>
              <a:rPr lang="en-US" dirty="0"/>
              <a:t>Click on the QR code at the end to take a satisfaction survey.</a:t>
            </a:r>
          </a:p>
          <a:p>
            <a:pPr marL="457200" indent="-457200">
              <a:buAutoNum type="arabicPeriod"/>
            </a:pPr>
            <a:r>
              <a:rPr lang="en-US" dirty="0"/>
              <a:t>Questions? Email me at: </a:t>
            </a:r>
            <a:r>
              <a:rPr lang="en-US" dirty="0">
                <a:hlinkClick r:id="rId2"/>
              </a:rPr>
              <a:t>michael.harting@montgomerycollege.edu</a:t>
            </a:r>
            <a:r>
              <a:rPr lang="en-US" dirty="0"/>
              <a:t>   </a:t>
            </a:r>
          </a:p>
          <a:p>
            <a:pPr marL="457200" indent="-457200">
              <a:buAutoNum type="arabicPeriod"/>
            </a:pPr>
            <a:endParaRPr lang="en-US" sz="2000" dirty="0"/>
          </a:p>
          <a:p>
            <a:pPr marL="457200" indent="-457200">
              <a:buAutoNum type="arabicPeriod"/>
            </a:pPr>
            <a:endParaRPr lang="en-US" sz="2000" dirty="0"/>
          </a:p>
          <a:p>
            <a:pPr algn="ctr"/>
            <a:r>
              <a:rPr lang="en-US" sz="2000" dirty="0"/>
              <a:t>                    </a:t>
            </a:r>
            <a:endParaRPr lang="en-US" sz="1600" b="1" dirty="0"/>
          </a:p>
        </p:txBody>
      </p:sp>
      <p:sp>
        <p:nvSpPr>
          <p:cNvPr id="2" name="TextBox 1">
            <a:extLst>
              <a:ext uri="{FF2B5EF4-FFF2-40B4-BE49-F238E27FC236}">
                <a16:creationId xmlns:a16="http://schemas.microsoft.com/office/drawing/2014/main" id="{BA6415B7-BC2E-4953-91DD-F9DE086B0DA7}"/>
              </a:ext>
            </a:extLst>
          </p:cNvPr>
          <p:cNvSpPr txBox="1"/>
          <p:nvPr/>
        </p:nvSpPr>
        <p:spPr bwMode="auto">
          <a:xfrm>
            <a:off x="2086764" y="5615370"/>
            <a:ext cx="4970472" cy="861774"/>
          </a:xfrm>
          <a:prstGeom prst="rect">
            <a:avLst/>
          </a:prstGeom>
          <a:noFill/>
          <a:ln w="19050" algn="ctr">
            <a:noFill/>
            <a:miter lim="800000"/>
            <a:headEnd/>
            <a:tailEnd/>
          </a:ln>
        </p:spPr>
        <p:txBody>
          <a:bodyPr wrap="square" lIns="0" tIns="0" rIns="0" bIns="0" rtlCol="0">
            <a:spAutoFit/>
          </a:bodyPr>
          <a:lstStyle/>
          <a:p>
            <a:pPr algn="ctr"/>
            <a:r>
              <a:rPr lang="en-US" dirty="0"/>
              <a:t>This course contains graphic images and videos that some may find disturbing. </a:t>
            </a:r>
          </a:p>
          <a:p>
            <a:endParaRPr lang="en-US" sz="2000" dirty="0" err="1"/>
          </a:p>
        </p:txBody>
      </p:sp>
    </p:spTree>
    <p:extLst>
      <p:ext uri="{BB962C8B-B14F-4D97-AF65-F5344CB8AC3E}">
        <p14:creationId xmlns:p14="http://schemas.microsoft.com/office/powerpoint/2010/main" val="31273695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Mobile Apps</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19</a:t>
            </a:fld>
            <a:endParaRPr lang="en-US" dirty="0"/>
          </a:p>
        </p:txBody>
      </p:sp>
      <p:sp>
        <p:nvSpPr>
          <p:cNvPr id="8" name="TextBox 7">
            <a:extLst>
              <a:ext uri="{FF2B5EF4-FFF2-40B4-BE49-F238E27FC236}">
                <a16:creationId xmlns:a16="http://schemas.microsoft.com/office/drawing/2014/main" id="{728006C3-8F70-4CA1-8022-45B14E414DCE}"/>
              </a:ext>
            </a:extLst>
          </p:cNvPr>
          <p:cNvSpPr txBox="1"/>
          <p:nvPr/>
        </p:nvSpPr>
        <p:spPr bwMode="auto">
          <a:xfrm>
            <a:off x="347662" y="2442419"/>
            <a:ext cx="8448675" cy="2585323"/>
          </a:xfrm>
          <a:prstGeom prst="rect">
            <a:avLst/>
          </a:prstGeom>
          <a:noFill/>
          <a:ln w="19050" algn="ctr">
            <a:noFill/>
            <a:miter lim="800000"/>
            <a:headEnd/>
            <a:tailEnd/>
          </a:ln>
        </p:spPr>
        <p:txBody>
          <a:bodyPr wrap="square">
            <a:spAutoFit/>
          </a:bodyPr>
          <a:lstStyle/>
          <a:p>
            <a:r>
              <a:rPr lang="en-US" dirty="0"/>
              <a:t>MOBILE APPS</a:t>
            </a:r>
          </a:p>
          <a:p>
            <a:r>
              <a:rPr lang="en-US" dirty="0"/>
              <a:t>1. To download the Public Access to Trauma Care (PATC) app:</a:t>
            </a:r>
          </a:p>
          <a:p>
            <a:r>
              <a:rPr lang="en-US" dirty="0"/>
              <a:t>    - Search for MD Public Access Trauma Care on Apple or Google Play Stores.</a:t>
            </a:r>
          </a:p>
          <a:p>
            <a:endParaRPr lang="en-US" dirty="0"/>
          </a:p>
          <a:p>
            <a:r>
              <a:rPr lang="en-US" dirty="0"/>
              <a:t>2. To download the Stop the Bleed app from the Uniformed Services University's National Center for Disaster Medicine and Public Health on your mobile device or tablet:</a:t>
            </a:r>
          </a:p>
          <a:p>
            <a:r>
              <a:rPr lang="en-US" dirty="0"/>
              <a:t>     - Android: https://play.google.com/store/apps/details?id=edu.usuhs.stb</a:t>
            </a:r>
          </a:p>
          <a:p>
            <a:r>
              <a:rPr lang="en-US" dirty="0"/>
              <a:t>     - iPhone: https://itunes.apple.com/us/app/stb/id1336173602?mt=8</a:t>
            </a:r>
          </a:p>
        </p:txBody>
      </p:sp>
      <p:pic>
        <p:nvPicPr>
          <p:cNvPr id="7" name="Picture 6">
            <a:extLst>
              <a:ext uri="{FF2B5EF4-FFF2-40B4-BE49-F238E27FC236}">
                <a16:creationId xmlns:a16="http://schemas.microsoft.com/office/drawing/2014/main" id="{2653DC4D-6026-4952-9A9C-585D68E21AE2}"/>
              </a:ext>
            </a:extLst>
          </p:cNvPr>
          <p:cNvPicPr>
            <a:picLocks noChangeAspect="1"/>
          </p:cNvPicPr>
          <p:nvPr/>
        </p:nvPicPr>
        <p:blipFill>
          <a:blip r:embed="rId2">
            <a:alphaModFix/>
          </a:blip>
          <a:stretch>
            <a:fillRect/>
          </a:stretch>
        </p:blipFill>
        <p:spPr>
          <a:xfrm>
            <a:off x="2638982" y="5573455"/>
            <a:ext cx="752475" cy="657225"/>
          </a:xfrm>
          <a:prstGeom prst="rect">
            <a:avLst/>
          </a:prstGeom>
          <a:ln>
            <a:solidFill>
              <a:schemeClr val="bg1">
                <a:lumMod val="75000"/>
              </a:schemeClr>
            </a:solidFill>
          </a:ln>
        </p:spPr>
      </p:pic>
      <p:pic>
        <p:nvPicPr>
          <p:cNvPr id="10" name="Picture 9">
            <a:extLst>
              <a:ext uri="{FF2B5EF4-FFF2-40B4-BE49-F238E27FC236}">
                <a16:creationId xmlns:a16="http://schemas.microsoft.com/office/drawing/2014/main" id="{B7743695-4D6E-41E0-A9E7-775625737ADC}"/>
              </a:ext>
            </a:extLst>
          </p:cNvPr>
          <p:cNvPicPr>
            <a:picLocks noChangeAspect="1"/>
          </p:cNvPicPr>
          <p:nvPr/>
        </p:nvPicPr>
        <p:blipFill>
          <a:blip r:embed="rId3"/>
          <a:stretch>
            <a:fillRect/>
          </a:stretch>
        </p:blipFill>
        <p:spPr>
          <a:xfrm>
            <a:off x="5863752" y="5599640"/>
            <a:ext cx="733973" cy="689219"/>
          </a:xfrm>
          <a:prstGeom prst="rect">
            <a:avLst/>
          </a:prstGeom>
        </p:spPr>
      </p:pic>
    </p:spTree>
    <p:extLst>
      <p:ext uri="{BB962C8B-B14F-4D97-AF65-F5344CB8AC3E}">
        <p14:creationId xmlns:p14="http://schemas.microsoft.com/office/powerpoint/2010/main" val="18154732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20</a:t>
            </a:fld>
            <a:endParaRPr lang="en-US" dirty="0"/>
          </a:p>
        </p:txBody>
      </p:sp>
      <p:sp>
        <p:nvSpPr>
          <p:cNvPr id="6" name="TextBox 5">
            <a:extLst>
              <a:ext uri="{FF2B5EF4-FFF2-40B4-BE49-F238E27FC236}">
                <a16:creationId xmlns:a16="http://schemas.microsoft.com/office/drawing/2014/main" id="{7935F690-3F4D-4679-AEDB-7D17404500C5}"/>
              </a:ext>
            </a:extLst>
          </p:cNvPr>
          <p:cNvSpPr txBox="1"/>
          <p:nvPr/>
        </p:nvSpPr>
        <p:spPr bwMode="auto">
          <a:xfrm>
            <a:off x="2599782" y="3615574"/>
            <a:ext cx="6724650" cy="2831544"/>
          </a:xfrm>
          <a:prstGeom prst="rect">
            <a:avLst/>
          </a:prstGeom>
          <a:noFill/>
          <a:ln w="19050" algn="ctr">
            <a:noFill/>
            <a:miter lim="800000"/>
            <a:headEnd/>
            <a:tailEnd/>
          </a:ln>
        </p:spPr>
        <p:txBody>
          <a:bodyPr wrap="square">
            <a:spAutoFit/>
          </a:bodyPr>
          <a:lstStyle/>
          <a:p>
            <a:r>
              <a:rPr lang="en-US" dirty="0"/>
              <a:t>Michael D. Harting</a:t>
            </a:r>
          </a:p>
          <a:p>
            <a:endParaRPr lang="en-US" dirty="0"/>
          </a:p>
          <a:p>
            <a:r>
              <a:rPr lang="en-US" dirty="0"/>
              <a:t>Emergency Management and Outreach Coordinator</a:t>
            </a:r>
          </a:p>
          <a:p>
            <a:r>
              <a:rPr lang="en-US" dirty="0"/>
              <a:t>Public Safety, Health, and Emergency Management</a:t>
            </a:r>
          </a:p>
          <a:p>
            <a:r>
              <a:rPr lang="en-US" dirty="0"/>
              <a:t> </a:t>
            </a:r>
          </a:p>
          <a:p>
            <a:r>
              <a:rPr lang="en-US" dirty="0">
                <a:hlinkClick r:id="rId2"/>
              </a:rPr>
              <a:t>Michael.Harting@montgomerycollege.edu</a:t>
            </a:r>
            <a:endParaRPr lang="en-US" dirty="0"/>
          </a:p>
          <a:p>
            <a:r>
              <a:rPr lang="en-US" sz="1800" dirty="0">
                <a:ea typeface="Calibri" panose="020F0502020204030204" pitchFamily="34" charset="0"/>
                <a:hlinkClick r:id="rId3"/>
              </a:rPr>
              <a:t>www.montgomerycollege.edu/safety</a:t>
            </a:r>
            <a:r>
              <a:rPr lang="en-US" sz="1800" dirty="0">
                <a:ea typeface="Calibri" panose="020F0502020204030204" pitchFamily="34" charset="0"/>
              </a:rPr>
              <a:t>    </a:t>
            </a:r>
          </a:p>
          <a:p>
            <a:endParaRPr lang="en-US" dirty="0"/>
          </a:p>
          <a:p>
            <a:endParaRPr lang="en-US" dirty="0"/>
          </a:p>
          <a:p>
            <a:r>
              <a:rPr lang="en-US" sz="1600" dirty="0"/>
              <a:t>(Please click on the QR code to take a short satisfaction survey). </a:t>
            </a:r>
          </a:p>
        </p:txBody>
      </p:sp>
      <p:pic>
        <p:nvPicPr>
          <p:cNvPr id="4" name="Picture 3">
            <a:extLst>
              <a:ext uri="{FF2B5EF4-FFF2-40B4-BE49-F238E27FC236}">
                <a16:creationId xmlns:a16="http://schemas.microsoft.com/office/drawing/2014/main" id="{C84B9592-4CF6-4B4F-8F96-F164571F4318}"/>
              </a:ext>
            </a:extLst>
          </p:cNvPr>
          <p:cNvPicPr>
            <a:picLocks noChangeAspect="1"/>
          </p:cNvPicPr>
          <p:nvPr/>
        </p:nvPicPr>
        <p:blipFill>
          <a:blip r:embed="rId4"/>
          <a:stretch>
            <a:fillRect/>
          </a:stretch>
        </p:blipFill>
        <p:spPr>
          <a:xfrm>
            <a:off x="587928" y="1937095"/>
            <a:ext cx="2011854" cy="2011854"/>
          </a:xfrm>
          <a:prstGeom prst="rect">
            <a:avLst/>
          </a:prstGeom>
        </p:spPr>
      </p:pic>
      <p:pic>
        <p:nvPicPr>
          <p:cNvPr id="8" name="Picture 7">
            <a:extLst>
              <a:ext uri="{FF2B5EF4-FFF2-40B4-BE49-F238E27FC236}">
                <a16:creationId xmlns:a16="http://schemas.microsoft.com/office/drawing/2014/main" id="{2ACB7FAA-F3A7-4480-A4CA-8307802FC98C}"/>
              </a:ext>
            </a:extLst>
          </p:cNvPr>
          <p:cNvPicPr>
            <a:picLocks noChangeAspect="1"/>
          </p:cNvPicPr>
          <p:nvPr/>
        </p:nvPicPr>
        <p:blipFill>
          <a:blip r:embed="rId5"/>
          <a:stretch>
            <a:fillRect/>
          </a:stretch>
        </p:blipFill>
        <p:spPr>
          <a:xfrm>
            <a:off x="408168" y="4042840"/>
            <a:ext cx="1615580" cy="1615580"/>
          </a:xfrm>
          <a:prstGeom prst="rect">
            <a:avLst/>
          </a:prstGeom>
        </p:spPr>
      </p:pic>
      <p:pic>
        <p:nvPicPr>
          <p:cNvPr id="9" name="Picture 8">
            <a:extLst>
              <a:ext uri="{FF2B5EF4-FFF2-40B4-BE49-F238E27FC236}">
                <a16:creationId xmlns:a16="http://schemas.microsoft.com/office/drawing/2014/main" id="{4C2A9B6A-61A9-4F29-8FE0-1CDAA36C16B8}"/>
              </a:ext>
            </a:extLst>
          </p:cNvPr>
          <p:cNvPicPr>
            <a:picLocks noChangeAspect="1"/>
          </p:cNvPicPr>
          <p:nvPr/>
        </p:nvPicPr>
        <p:blipFill>
          <a:blip r:embed="rId6">
            <a:alphaModFix amt="75000"/>
          </a:blip>
          <a:stretch>
            <a:fillRect/>
          </a:stretch>
        </p:blipFill>
        <p:spPr>
          <a:xfrm>
            <a:off x="6886118" y="1651254"/>
            <a:ext cx="1224419" cy="1375117"/>
          </a:xfrm>
          <a:prstGeom prst="rect">
            <a:avLst/>
          </a:prstGeom>
          <a:solidFill>
            <a:schemeClr val="bg1">
              <a:lumMod val="75000"/>
            </a:schemeClr>
          </a:solidFill>
        </p:spPr>
      </p:pic>
    </p:spTree>
    <p:extLst>
      <p:ext uri="{BB962C8B-B14F-4D97-AF65-F5344CB8AC3E}">
        <p14:creationId xmlns:p14="http://schemas.microsoft.com/office/powerpoint/2010/main" val="24830731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A195B"/>
            </a:gs>
            <a:gs pos="100000">
              <a:srgbClr val="51237F"/>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30791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Objectives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2</a:t>
            </a:fld>
            <a:endParaRPr lang="en-US" dirty="0"/>
          </a:p>
        </p:txBody>
      </p:sp>
      <p:sp>
        <p:nvSpPr>
          <p:cNvPr id="14" name="TextBox 13">
            <a:extLst>
              <a:ext uri="{FF2B5EF4-FFF2-40B4-BE49-F238E27FC236}">
                <a16:creationId xmlns:a16="http://schemas.microsoft.com/office/drawing/2014/main" id="{285D41F3-6500-4501-B416-5F87E69F090B}"/>
              </a:ext>
            </a:extLst>
          </p:cNvPr>
          <p:cNvSpPr txBox="1"/>
          <p:nvPr/>
        </p:nvSpPr>
        <p:spPr bwMode="auto">
          <a:xfrm>
            <a:off x="1033463" y="2023570"/>
            <a:ext cx="7175500" cy="4585871"/>
          </a:xfrm>
          <a:prstGeom prst="rect">
            <a:avLst/>
          </a:prstGeom>
          <a:noFill/>
          <a:ln w="19050" algn="ctr">
            <a:noFill/>
            <a:miter lim="800000"/>
            <a:headEnd/>
            <a:tailEnd/>
          </a:ln>
        </p:spPr>
        <p:txBody>
          <a:bodyPr wrap="square">
            <a:spAutoFit/>
          </a:bodyPr>
          <a:lstStyle/>
          <a:p>
            <a:r>
              <a:rPr lang="en-US" sz="2000" dirty="0"/>
              <a:t>The goal of this course is to </a:t>
            </a:r>
            <a:r>
              <a:rPr lang="en-US" sz="2000" b="1" i="1" u="sng" dirty="0"/>
              <a:t>familiarize</a:t>
            </a:r>
            <a:r>
              <a:rPr lang="en-US" sz="2000" dirty="0"/>
              <a:t> students, staff, and faculty with the “requisite knowledge, skills, abilities, and equipment to treat life-threatening injuries.” </a:t>
            </a:r>
          </a:p>
          <a:p>
            <a:endParaRPr lang="en-US" sz="2000" dirty="0"/>
          </a:p>
          <a:p>
            <a:r>
              <a:rPr lang="en-US" sz="2000" dirty="0"/>
              <a:t>“These bleeding control kits are designed to allow civilians to treat life-threatening bleeding, penetrating trauma, hypothermia, and other life-threatening injuries prior to the arrival of medical professionals.” </a:t>
            </a:r>
          </a:p>
          <a:p>
            <a:endParaRPr lang="en-US" sz="2000" dirty="0"/>
          </a:p>
          <a:p>
            <a:pPr algn="ctr"/>
            <a:r>
              <a:rPr lang="en-US" sz="2000" b="1" dirty="0"/>
              <a:t>This class should not take the place of a nationally recognized and certified class by one of several industry leaders in the area. </a:t>
            </a:r>
          </a:p>
          <a:p>
            <a:endParaRPr lang="en-US" dirty="0"/>
          </a:p>
          <a:p>
            <a:endParaRPr lang="en-US" dirty="0"/>
          </a:p>
          <a:p>
            <a:r>
              <a:rPr lang="en-US" sz="1600" b="1" dirty="0"/>
              <a:t>Maryland National Capitol Region Emergency Response System (2018)</a:t>
            </a:r>
          </a:p>
        </p:txBody>
      </p:sp>
    </p:spTree>
    <p:extLst>
      <p:ext uri="{BB962C8B-B14F-4D97-AF65-F5344CB8AC3E}">
        <p14:creationId xmlns:p14="http://schemas.microsoft.com/office/powerpoint/2010/main" val="24625554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Good Samaritan Law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3</a:t>
            </a:fld>
            <a:endParaRPr lang="en-US" dirty="0"/>
          </a:p>
        </p:txBody>
      </p:sp>
      <p:sp>
        <p:nvSpPr>
          <p:cNvPr id="8" name="TextBox 7">
            <a:extLst>
              <a:ext uri="{FF2B5EF4-FFF2-40B4-BE49-F238E27FC236}">
                <a16:creationId xmlns:a16="http://schemas.microsoft.com/office/drawing/2014/main" id="{96E99804-C25B-43F5-87B2-AA50886EC23C}"/>
              </a:ext>
            </a:extLst>
          </p:cNvPr>
          <p:cNvSpPr txBox="1"/>
          <p:nvPr/>
        </p:nvSpPr>
        <p:spPr bwMode="auto">
          <a:xfrm>
            <a:off x="466725" y="2105439"/>
            <a:ext cx="8439149" cy="3693319"/>
          </a:xfrm>
          <a:prstGeom prst="rect">
            <a:avLst/>
          </a:prstGeom>
          <a:noFill/>
          <a:ln w="19050" algn="ctr">
            <a:noFill/>
            <a:miter lim="800000"/>
            <a:headEnd/>
            <a:tailEnd/>
          </a:ln>
        </p:spPr>
        <p:txBody>
          <a:bodyPr wrap="square">
            <a:spAutoFit/>
          </a:bodyPr>
          <a:lstStyle/>
          <a:p>
            <a:pPr algn="l"/>
            <a:r>
              <a:rPr lang="en-US" dirty="0">
                <a:solidFill>
                  <a:srgbClr val="212121"/>
                </a:solidFill>
              </a:rPr>
              <a:t>An individual who provides medical aid will not be held civilly liable if they act in a </a:t>
            </a:r>
            <a:r>
              <a:rPr lang="en-US" i="1" dirty="0">
                <a:solidFill>
                  <a:srgbClr val="212121"/>
                </a:solidFill>
              </a:rPr>
              <a:t>reasonably prudent manner</a:t>
            </a:r>
            <a:r>
              <a:rPr lang="en-US" dirty="0">
                <a:solidFill>
                  <a:srgbClr val="212121"/>
                </a:solidFill>
              </a:rPr>
              <a:t>.</a:t>
            </a:r>
          </a:p>
          <a:p>
            <a:pPr algn="l"/>
            <a:endParaRPr lang="en-US" b="0" i="0" dirty="0">
              <a:solidFill>
                <a:srgbClr val="212121"/>
              </a:solidFill>
              <a:effectLst/>
            </a:endParaRPr>
          </a:p>
          <a:p>
            <a:pPr algn="l"/>
            <a:r>
              <a:rPr lang="en-US" b="0" i="0" dirty="0">
                <a:solidFill>
                  <a:srgbClr val="212121"/>
                </a:solidFill>
                <a:effectLst/>
              </a:rPr>
              <a:t>An individual who is not covered otherwise by this section is not civilly liable for any act or omission in providing assistance or medical aid to a victim at the scene of an emergency, if:</a:t>
            </a:r>
          </a:p>
          <a:p>
            <a:pPr lvl="1"/>
            <a:r>
              <a:rPr lang="en-US" b="0" i="0" dirty="0">
                <a:solidFill>
                  <a:srgbClr val="212121"/>
                </a:solidFill>
                <a:effectLst/>
              </a:rPr>
              <a:t>(1) The assistance or aid is provided in a </a:t>
            </a:r>
            <a:r>
              <a:rPr lang="en-US" b="0" i="1" u="sng" dirty="0">
                <a:solidFill>
                  <a:srgbClr val="212121"/>
                </a:solidFill>
                <a:effectLst/>
              </a:rPr>
              <a:t>reasonably prudent manner</a:t>
            </a:r>
            <a:r>
              <a:rPr lang="en-US" b="0" i="0" dirty="0">
                <a:solidFill>
                  <a:srgbClr val="212121"/>
                </a:solidFill>
                <a:effectLst/>
              </a:rPr>
              <a:t>;</a:t>
            </a:r>
          </a:p>
          <a:p>
            <a:pPr lvl="1"/>
            <a:r>
              <a:rPr lang="en-US" b="0" i="0" dirty="0">
                <a:solidFill>
                  <a:srgbClr val="212121"/>
                </a:solidFill>
                <a:effectLst/>
              </a:rPr>
              <a:t>(2) The assistance or aid is provided without fee or other compensation; </a:t>
            </a:r>
            <a:r>
              <a:rPr lang="en-US" b="1" i="1" dirty="0">
                <a:solidFill>
                  <a:srgbClr val="212121"/>
                </a:solidFill>
                <a:effectLst/>
              </a:rPr>
              <a:t>and</a:t>
            </a:r>
          </a:p>
          <a:p>
            <a:pPr lvl="1"/>
            <a:r>
              <a:rPr lang="en-US" b="0" i="0" dirty="0">
                <a:solidFill>
                  <a:srgbClr val="212121"/>
                </a:solidFill>
                <a:effectLst/>
              </a:rPr>
              <a:t>(3) The individual relinquishes care of the victim when someone who is licensed or certified by this State to provide medical care or services becomes available to take responsibility.</a:t>
            </a:r>
          </a:p>
          <a:p>
            <a:endParaRPr lang="en-US" b="0" i="0" dirty="0">
              <a:solidFill>
                <a:srgbClr val="212121"/>
              </a:solidFill>
              <a:effectLst/>
            </a:endParaRPr>
          </a:p>
          <a:p>
            <a:r>
              <a:rPr lang="en-US" sz="1600" b="1" i="0" dirty="0">
                <a:solidFill>
                  <a:srgbClr val="212121"/>
                </a:solidFill>
                <a:effectLst/>
              </a:rPr>
              <a:t>MD Code, Courts, and Judicial Proceedings, § 5-603</a:t>
            </a:r>
          </a:p>
        </p:txBody>
      </p:sp>
    </p:spTree>
    <p:extLst>
      <p:ext uri="{BB962C8B-B14F-4D97-AF65-F5344CB8AC3E}">
        <p14:creationId xmlns:p14="http://schemas.microsoft.com/office/powerpoint/2010/main" val="34598492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3463" y="1405802"/>
            <a:ext cx="7080250" cy="935641"/>
          </a:xfrm>
        </p:spPr>
        <p:txBody>
          <a:bodyPr/>
          <a:lstStyle/>
          <a:p>
            <a:r>
              <a:rPr lang="en-US" dirty="0"/>
              <a:t>Bleeding Control kit locations and contents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4</a:t>
            </a:fld>
            <a:endParaRPr lang="en-US" dirty="0"/>
          </a:p>
        </p:txBody>
      </p:sp>
      <p:pic>
        <p:nvPicPr>
          <p:cNvPr id="7" name="Picture 6">
            <a:extLst>
              <a:ext uri="{FF2B5EF4-FFF2-40B4-BE49-F238E27FC236}">
                <a16:creationId xmlns:a16="http://schemas.microsoft.com/office/drawing/2014/main" id="{A960087A-971E-47B2-914D-5270682968C7}"/>
              </a:ext>
            </a:extLst>
          </p:cNvPr>
          <p:cNvPicPr>
            <a:picLocks noChangeAspect="1"/>
          </p:cNvPicPr>
          <p:nvPr/>
        </p:nvPicPr>
        <p:blipFill>
          <a:blip r:embed="rId2"/>
          <a:stretch>
            <a:fillRect/>
          </a:stretch>
        </p:blipFill>
        <p:spPr>
          <a:xfrm>
            <a:off x="5295201" y="2341443"/>
            <a:ext cx="3400054" cy="3666049"/>
          </a:xfrm>
          <a:prstGeom prst="rect">
            <a:avLst/>
          </a:prstGeom>
        </p:spPr>
      </p:pic>
      <p:sp>
        <p:nvSpPr>
          <p:cNvPr id="10" name="TextBox 9">
            <a:extLst>
              <a:ext uri="{FF2B5EF4-FFF2-40B4-BE49-F238E27FC236}">
                <a16:creationId xmlns:a16="http://schemas.microsoft.com/office/drawing/2014/main" id="{BF83F4DC-FFD8-4ED6-9B65-C214243B164B}"/>
              </a:ext>
            </a:extLst>
          </p:cNvPr>
          <p:cNvSpPr txBox="1"/>
          <p:nvPr/>
        </p:nvSpPr>
        <p:spPr bwMode="auto">
          <a:xfrm>
            <a:off x="448745" y="2451844"/>
            <a:ext cx="4846457" cy="3693319"/>
          </a:xfrm>
          <a:prstGeom prst="rect">
            <a:avLst/>
          </a:prstGeom>
          <a:noFill/>
          <a:ln w="19050" algn="ctr">
            <a:noFill/>
            <a:miter lim="800000"/>
            <a:headEnd/>
            <a:tailEnd/>
          </a:ln>
        </p:spPr>
        <p:txBody>
          <a:bodyPr wrap="square">
            <a:spAutoFit/>
          </a:bodyPr>
          <a:lstStyle/>
          <a:p>
            <a:r>
              <a:rPr lang="en-US" dirty="0"/>
              <a:t>There are several bleeding control kits in every building on campus. Each kit includes enough supplies to assist multiple patients suffering from a traumatic bleeding emergency. The kits are easily accessible and mounted on the wall in a white metal cabinet, located indoors in high-traffic, high-risk locations, near an AED. </a:t>
            </a:r>
          </a:p>
          <a:p>
            <a:endParaRPr lang="en-US" dirty="0"/>
          </a:p>
          <a:p>
            <a:r>
              <a:rPr lang="en-US" b="1" dirty="0"/>
              <a:t>In case of a serious bleeding emergency, send someone to retrieve a bleeding control kit. </a:t>
            </a:r>
          </a:p>
          <a:p>
            <a:endParaRPr lang="en-US" dirty="0"/>
          </a:p>
        </p:txBody>
      </p:sp>
    </p:spTree>
    <p:extLst>
      <p:ext uri="{BB962C8B-B14F-4D97-AF65-F5344CB8AC3E}">
        <p14:creationId xmlns:p14="http://schemas.microsoft.com/office/powerpoint/2010/main" val="34437180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Before you provide aid…</a:t>
            </a:r>
          </a:p>
        </p:txBody>
      </p:sp>
      <p:sp>
        <p:nvSpPr>
          <p:cNvPr id="3" name="Slide Number Placeholder 2"/>
          <p:cNvSpPr>
            <a:spLocks noGrp="1"/>
          </p:cNvSpPr>
          <p:nvPr>
            <p:ph type="sldNum" sz="quarter" idx="10"/>
          </p:nvPr>
        </p:nvSpPr>
        <p:spPr/>
        <p:txBody>
          <a:bodyPr/>
          <a:lstStyle/>
          <a:p>
            <a:fld id="{D08E2517-6DD5-440E-AE48-174F885392F8}" type="slidenum">
              <a:rPr lang="en-US" smtClean="0"/>
              <a:pPr/>
              <a:t>5</a:t>
            </a:fld>
            <a:endParaRPr lang="en-US" dirty="0"/>
          </a:p>
        </p:txBody>
      </p:sp>
      <p:sp>
        <p:nvSpPr>
          <p:cNvPr id="8" name="TextBox 7">
            <a:extLst>
              <a:ext uri="{FF2B5EF4-FFF2-40B4-BE49-F238E27FC236}">
                <a16:creationId xmlns:a16="http://schemas.microsoft.com/office/drawing/2014/main" id="{19105DB0-3CBE-4741-83DB-3AB5374EC647}"/>
              </a:ext>
            </a:extLst>
          </p:cNvPr>
          <p:cNvSpPr txBox="1"/>
          <p:nvPr/>
        </p:nvSpPr>
        <p:spPr bwMode="auto">
          <a:xfrm>
            <a:off x="528637" y="2631709"/>
            <a:ext cx="8086725" cy="2441759"/>
          </a:xfrm>
          <a:prstGeom prst="rect">
            <a:avLst/>
          </a:prstGeom>
          <a:noFill/>
          <a:ln w="19050" algn="ctr">
            <a:noFill/>
            <a:miter lim="800000"/>
            <a:headEnd/>
            <a:tailEnd/>
          </a:ln>
        </p:spPr>
        <p:txBody>
          <a:bodyPr wrap="square">
            <a:spAutoFit/>
          </a:bodyPr>
          <a:lstStyle/>
          <a:p>
            <a:pPr marL="0" marR="0" lvl="0" indent="0">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You need to ensure the scene is safe before you attempt to provide aid to anyone. Your safety should be your first concern. If the situation is unsafe, make it safe. If conditions change and the scene becomes unsafe, stop and move the victim to safety. Wear disposable gloves and eye protection if they are available. When the incident is over with…</a:t>
            </a:r>
          </a:p>
          <a:p>
            <a:pPr marL="457200" marR="0" lvl="1" indent="0">
              <a:lnSpc>
                <a:spcPct val="107000"/>
              </a:lnSpc>
              <a:spcBef>
                <a:spcPts val="0"/>
              </a:spcBef>
              <a:spcAft>
                <a:spcPts val="0"/>
              </a:spcAft>
              <a:buNone/>
            </a:pPr>
            <a:endParaRPr lang="en-US" dirty="0">
              <a:effectLs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Wash your hands after treating any victim. </a:t>
            </a:r>
          </a:p>
          <a:p>
            <a:pPr marL="800100" marR="0" lvl="1" indent="-342900">
              <a:lnSpc>
                <a:spcPct val="107000"/>
              </a:lnSpc>
              <a:spcBef>
                <a:spcPts val="0"/>
              </a:spcBef>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Wash any clothes that come in contact with blood. </a:t>
            </a:r>
          </a:p>
        </p:txBody>
      </p:sp>
    </p:spTree>
    <p:extLst>
      <p:ext uri="{BB962C8B-B14F-4D97-AF65-F5344CB8AC3E}">
        <p14:creationId xmlns:p14="http://schemas.microsoft.com/office/powerpoint/2010/main" val="39065657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Bloodborne Pathogens Training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6</a:t>
            </a:fld>
            <a:endParaRPr lang="en-US" dirty="0"/>
          </a:p>
        </p:txBody>
      </p:sp>
      <p:sp>
        <p:nvSpPr>
          <p:cNvPr id="8" name="TextBox 7">
            <a:extLst>
              <a:ext uri="{FF2B5EF4-FFF2-40B4-BE49-F238E27FC236}">
                <a16:creationId xmlns:a16="http://schemas.microsoft.com/office/drawing/2014/main" id="{19105DB0-3CBE-4741-83DB-3AB5374EC647}"/>
              </a:ext>
            </a:extLst>
          </p:cNvPr>
          <p:cNvSpPr txBox="1"/>
          <p:nvPr/>
        </p:nvSpPr>
        <p:spPr bwMode="auto">
          <a:xfrm>
            <a:off x="3324988" y="2820446"/>
            <a:ext cx="5343768" cy="1849032"/>
          </a:xfrm>
          <a:prstGeom prst="rect">
            <a:avLst/>
          </a:prstGeom>
          <a:noFill/>
          <a:ln w="19050" algn="ctr">
            <a:noFill/>
            <a:miter lim="800000"/>
            <a:headEnd/>
            <a:tailEnd/>
          </a:ln>
        </p:spPr>
        <p:txBody>
          <a:bodyPr wrap="square">
            <a:spAutoFit/>
          </a:bodyPr>
          <a:lstStyle/>
          <a:p>
            <a:pPr marL="0" marR="0" lvl="0" indent="0">
              <a:lnSpc>
                <a:spcPct val="107000"/>
              </a:lnSpc>
              <a:spcBef>
                <a:spcPts val="0"/>
              </a:spcBef>
              <a:spcAft>
                <a:spcPts val="0"/>
              </a:spcAft>
              <a:buNone/>
            </a:pPr>
            <a:endParaRPr lang="en-US" dirty="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If you are a staff or faculty member of Montgomery College, you can sign-up for bloodborne pathogens training by following the steps in this link, </a:t>
            </a:r>
            <a:r>
              <a:rPr lang="en-US" dirty="0">
                <a:effectLst/>
                <a:ea typeface="Calibri" panose="020F0502020204030204" pitchFamily="34" charset="0"/>
                <a:cs typeface="Times New Roman" panose="02020603050405020304" pitchFamily="18" charset="0"/>
                <a:hlinkClick r:id="rId2"/>
              </a:rPr>
              <a:t>here.</a:t>
            </a:r>
            <a:r>
              <a:rPr lang="en-US" dirty="0">
                <a:effectLst/>
                <a:ea typeface="Calibri" panose="020F0502020204030204" pitchFamily="34" charset="0"/>
                <a:cs typeface="Times New Roman" panose="02020603050405020304" pitchFamily="18" charset="0"/>
              </a:rPr>
              <a:t> Then search for “Bloodborne Pathogen Awareness.”</a:t>
            </a:r>
          </a:p>
        </p:txBody>
      </p:sp>
      <p:pic>
        <p:nvPicPr>
          <p:cNvPr id="4" name="Picture 3">
            <a:extLst>
              <a:ext uri="{FF2B5EF4-FFF2-40B4-BE49-F238E27FC236}">
                <a16:creationId xmlns:a16="http://schemas.microsoft.com/office/drawing/2014/main" id="{7E873E33-6144-4075-8899-1AD9E8FE2B95}"/>
              </a:ext>
            </a:extLst>
          </p:cNvPr>
          <p:cNvPicPr>
            <a:picLocks noChangeAspect="1"/>
          </p:cNvPicPr>
          <p:nvPr/>
        </p:nvPicPr>
        <p:blipFill rotWithShape="1">
          <a:blip r:embed="rId3">
            <a:alphaModFix amt="94000"/>
          </a:blip>
          <a:srcRect l="21280" t="7651" r="21064" b="7710"/>
          <a:stretch/>
        </p:blipFill>
        <p:spPr>
          <a:xfrm>
            <a:off x="810695" y="2958816"/>
            <a:ext cx="2219325" cy="1986566"/>
          </a:xfrm>
          <a:prstGeom prst="rect">
            <a:avLst/>
          </a:prstGeom>
          <a:solidFill>
            <a:schemeClr val="accent1">
              <a:lumMod val="50000"/>
              <a:alpha val="39000"/>
            </a:schemeClr>
          </a:solidFill>
        </p:spPr>
      </p:pic>
    </p:spTree>
    <p:extLst>
      <p:ext uri="{BB962C8B-B14F-4D97-AF65-F5344CB8AC3E}">
        <p14:creationId xmlns:p14="http://schemas.microsoft.com/office/powerpoint/2010/main" val="9128245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you need this training?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7</a:t>
            </a:fld>
            <a:endParaRPr lang="en-US" dirty="0"/>
          </a:p>
        </p:txBody>
      </p:sp>
      <p:sp>
        <p:nvSpPr>
          <p:cNvPr id="10" name="TextBox 9">
            <a:extLst>
              <a:ext uri="{FF2B5EF4-FFF2-40B4-BE49-F238E27FC236}">
                <a16:creationId xmlns:a16="http://schemas.microsoft.com/office/drawing/2014/main" id="{DF9A889D-8395-474C-BD00-13559486FE70}"/>
              </a:ext>
            </a:extLst>
          </p:cNvPr>
          <p:cNvSpPr txBox="1"/>
          <p:nvPr/>
        </p:nvSpPr>
        <p:spPr bwMode="auto">
          <a:xfrm>
            <a:off x="6048375" y="2399607"/>
            <a:ext cx="2600325" cy="2862322"/>
          </a:xfrm>
          <a:prstGeom prst="rect">
            <a:avLst/>
          </a:prstGeom>
          <a:noFill/>
          <a:ln w="19050" algn="ctr">
            <a:noFill/>
            <a:miter lim="800000"/>
            <a:headEnd/>
            <a:tailEnd/>
          </a:ln>
        </p:spPr>
        <p:txBody>
          <a:bodyPr wrap="square">
            <a:spAutoFit/>
          </a:bodyPr>
          <a:lstStyle/>
          <a:p>
            <a:r>
              <a:rPr lang="en-US" sz="1800" dirty="0"/>
              <a:t>You never know when you may need to provide life-saving first aid to a family member, friend, or loved one. Severe bleeding injuries can happen anywhere. At work, on vacation, or even at a picnic with friends.  </a:t>
            </a:r>
          </a:p>
        </p:txBody>
      </p:sp>
      <p:pic>
        <p:nvPicPr>
          <p:cNvPr id="14" name="Online Media 5" title="PATC Grilling Accident">
            <a:hlinkClick r:id="" action="ppaction://media"/>
            <a:extLst>
              <a:ext uri="{FF2B5EF4-FFF2-40B4-BE49-F238E27FC236}">
                <a16:creationId xmlns:a16="http://schemas.microsoft.com/office/drawing/2014/main" id="{4CD1B74A-F113-4FFC-A022-6C6D136ACA3A}"/>
              </a:ext>
            </a:extLst>
          </p:cNvPr>
          <p:cNvPicPr>
            <a:picLocks noRot="1" noChangeAspect="1"/>
          </p:cNvPicPr>
          <p:nvPr>
            <a:videoFile r:link="rId1"/>
          </p:nvPr>
        </p:nvPicPr>
        <p:blipFill>
          <a:blip r:embed="rId3"/>
          <a:stretch>
            <a:fillRect/>
          </a:stretch>
        </p:blipFill>
        <p:spPr>
          <a:xfrm>
            <a:off x="432753" y="2399607"/>
            <a:ext cx="5325746" cy="3008861"/>
          </a:xfrm>
          <a:prstGeom prst="rect">
            <a:avLst/>
          </a:prstGeom>
        </p:spPr>
      </p:pic>
    </p:spTree>
    <p:extLst>
      <p:ext uri="{BB962C8B-B14F-4D97-AF65-F5344CB8AC3E}">
        <p14:creationId xmlns:p14="http://schemas.microsoft.com/office/powerpoint/2010/main" val="2278354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928" y="1318936"/>
            <a:ext cx="7080250" cy="935641"/>
          </a:xfrm>
        </p:spPr>
        <p:txBody>
          <a:bodyPr/>
          <a:lstStyle/>
          <a:p>
            <a:r>
              <a:rPr lang="en-US" dirty="0"/>
              <a:t>When you become aware of a life-threatening emergency, call 911</a:t>
            </a:r>
          </a:p>
        </p:txBody>
      </p:sp>
      <p:sp>
        <p:nvSpPr>
          <p:cNvPr id="3" name="Slide Number Placeholder 2"/>
          <p:cNvSpPr>
            <a:spLocks noGrp="1"/>
          </p:cNvSpPr>
          <p:nvPr>
            <p:ph type="sldNum" sz="quarter" idx="10"/>
          </p:nvPr>
        </p:nvSpPr>
        <p:spPr/>
        <p:txBody>
          <a:bodyPr/>
          <a:lstStyle/>
          <a:p>
            <a:fld id="{D08E2517-6DD5-440E-AE48-174F885392F8}" type="slidenum">
              <a:rPr lang="en-US" smtClean="0"/>
              <a:pPr/>
              <a:t>8</a:t>
            </a:fld>
            <a:endParaRPr lang="en-US" dirty="0"/>
          </a:p>
        </p:txBody>
      </p:sp>
      <p:sp>
        <p:nvSpPr>
          <p:cNvPr id="8" name="TextBox 7">
            <a:extLst>
              <a:ext uri="{FF2B5EF4-FFF2-40B4-BE49-F238E27FC236}">
                <a16:creationId xmlns:a16="http://schemas.microsoft.com/office/drawing/2014/main" id="{9C4A956A-D73E-413A-AED1-B6CFFC522511}"/>
              </a:ext>
            </a:extLst>
          </p:cNvPr>
          <p:cNvSpPr txBox="1"/>
          <p:nvPr/>
        </p:nvSpPr>
        <p:spPr bwMode="auto">
          <a:xfrm>
            <a:off x="3952875" y="2406634"/>
            <a:ext cx="4603197" cy="3864328"/>
          </a:xfrm>
          <a:prstGeom prst="rect">
            <a:avLst/>
          </a:prstGeom>
          <a:noFill/>
          <a:ln w="19050" algn="ctr">
            <a:noFill/>
            <a:miter lim="800000"/>
            <a:headEnd/>
            <a:tailEnd/>
          </a:ln>
        </p:spPr>
        <p:txBody>
          <a:bodyPr wrap="square">
            <a:spAutoFit/>
          </a:bodyPr>
          <a:lstStyle/>
          <a:p>
            <a:pPr marL="0" marR="0" lvl="0" indent="0">
              <a:lnSpc>
                <a:spcPct val="107000"/>
              </a:lnSpc>
              <a:spcBef>
                <a:spcPts val="0"/>
              </a:spcBef>
              <a:spcAft>
                <a:spcPts val="0"/>
              </a:spcAft>
              <a:buNone/>
            </a:pPr>
            <a:r>
              <a:rPr lang="en-US" sz="1600" dirty="0">
                <a:effectLst/>
                <a:ea typeface="Calibri" panose="020F0502020204030204" pitchFamily="34" charset="0"/>
                <a:cs typeface="Times New Roman" panose="02020603050405020304" pitchFamily="18" charset="0"/>
              </a:rPr>
              <a:t>Call 911. Or, direct someone to call 911 to get trained medical officials to assist as soon as possible Be prepared to share: </a:t>
            </a:r>
          </a:p>
          <a:p>
            <a:pPr marL="800100" marR="0" lvl="1" indent="-342900">
              <a:lnSpc>
                <a:spcPct val="107000"/>
              </a:lnSpc>
              <a:spcBef>
                <a:spcPts val="0"/>
              </a:spcBef>
              <a:spcAft>
                <a:spcPts val="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What happened?</a:t>
            </a:r>
          </a:p>
          <a:p>
            <a:pPr marL="800100" marR="0" lvl="1" indent="-342900">
              <a:lnSpc>
                <a:spcPct val="107000"/>
              </a:lnSpc>
              <a:spcBef>
                <a:spcPts val="0"/>
              </a:spcBef>
              <a:spcAft>
                <a:spcPts val="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When and where it occurred?</a:t>
            </a:r>
          </a:p>
          <a:p>
            <a:pPr marL="800100" marR="0" lvl="1" indent="-342900">
              <a:lnSpc>
                <a:spcPct val="107000"/>
              </a:lnSpc>
              <a:spcBef>
                <a:spcPts val="0"/>
              </a:spcBef>
              <a:spcAft>
                <a:spcPts val="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Your location.</a:t>
            </a:r>
          </a:p>
          <a:p>
            <a:pPr marL="800100" marR="0" lvl="1" indent="-342900">
              <a:lnSpc>
                <a:spcPct val="107000"/>
              </a:lnSpc>
              <a:spcBef>
                <a:spcPts val="0"/>
              </a:spcBef>
              <a:spcAft>
                <a:spcPts val="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The number and status of the victim(s). </a:t>
            </a:r>
          </a:p>
          <a:p>
            <a:pPr marL="800100" marR="0" lvl="1" indent="-342900">
              <a:lnSpc>
                <a:spcPct val="107000"/>
              </a:lnSpc>
              <a:spcBef>
                <a:spcPts val="0"/>
              </a:spcBef>
              <a:spcAft>
                <a:spcPts val="8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Any ongoing threats to your safety. </a:t>
            </a:r>
            <a:endParaRPr lang="en-US" sz="1600" dirty="0">
              <a:ea typeface="Calibri" panose="020F0502020204030204" pitchFamily="34" charset="0"/>
              <a:cs typeface="Times New Roman" panose="02020603050405020304" pitchFamily="18" charset="0"/>
            </a:endParaRPr>
          </a:p>
          <a:p>
            <a:pPr marR="0" lvl="1" algn="ctr">
              <a:lnSpc>
                <a:spcPct val="107000"/>
              </a:lnSpc>
              <a:spcBef>
                <a:spcPts val="0"/>
              </a:spcBef>
              <a:spcAft>
                <a:spcPts val="800"/>
              </a:spcAft>
            </a:pPr>
            <a:r>
              <a:rPr lang="en-US" sz="1600" b="1" dirty="0">
                <a:effectLst/>
                <a:ea typeface="Calibri" panose="020F0502020204030204" pitchFamily="34" charset="0"/>
                <a:cs typeface="Times New Roman" panose="02020603050405020304" pitchFamily="18" charset="0"/>
              </a:rPr>
              <a:t>Never assume someone made the call! Make sure to follow all directions given by the 911 operator and don’t hang up until they tell you to do so. </a:t>
            </a:r>
            <a:r>
              <a:rPr lang="en-US" sz="1600" b="1" dirty="0">
                <a:cs typeface="Times New Roman" panose="02020603050405020304" pitchFamily="18" charset="0"/>
              </a:rPr>
              <a:t>Then you or someone else should call MC Public Safety at 240-567-3333. </a:t>
            </a:r>
            <a:endParaRPr lang="en-US" sz="1600" dirty="0"/>
          </a:p>
        </p:txBody>
      </p:sp>
      <p:pic>
        <p:nvPicPr>
          <p:cNvPr id="4" name="Picture 3">
            <a:extLst>
              <a:ext uri="{FF2B5EF4-FFF2-40B4-BE49-F238E27FC236}">
                <a16:creationId xmlns:a16="http://schemas.microsoft.com/office/drawing/2014/main" id="{2106B641-906B-4C5F-AD6B-0191DABDDBF5}"/>
              </a:ext>
            </a:extLst>
          </p:cNvPr>
          <p:cNvPicPr>
            <a:picLocks noChangeAspect="1"/>
          </p:cNvPicPr>
          <p:nvPr/>
        </p:nvPicPr>
        <p:blipFill rotWithShape="1">
          <a:blip r:embed="rId2"/>
          <a:srcRect l="7322" t="5684" r="11481" b="17493"/>
          <a:stretch/>
        </p:blipFill>
        <p:spPr>
          <a:xfrm>
            <a:off x="473628" y="3429000"/>
            <a:ext cx="3269697" cy="1868489"/>
          </a:xfrm>
          <a:prstGeom prst="rect">
            <a:avLst/>
          </a:prstGeom>
        </p:spPr>
      </p:pic>
    </p:spTree>
    <p:extLst>
      <p:ext uri="{BB962C8B-B14F-4D97-AF65-F5344CB8AC3E}">
        <p14:creationId xmlns:p14="http://schemas.microsoft.com/office/powerpoint/2010/main" val="4256871971"/>
      </p:ext>
    </p:extLst>
  </p:cSld>
  <p:clrMapOvr>
    <a:masterClrMapping/>
  </p:clrMapOvr>
  <p:transition>
    <p:fade/>
  </p:transition>
</p:sld>
</file>

<file path=ppt/theme/theme1.xml><?xml version="1.0" encoding="utf-8"?>
<a:theme xmlns:a="http://schemas.openxmlformats.org/drawingml/2006/main" name="MC Powerpoint Template">
  <a:themeElements>
    <a:clrScheme name="Montgomery College">
      <a:dk1>
        <a:srgbClr val="51237F"/>
      </a:dk1>
      <a:lt1>
        <a:srgbClr val="FFFFFF"/>
      </a:lt1>
      <a:dk2>
        <a:srgbClr val="FFFFFF"/>
      </a:dk2>
      <a:lt2>
        <a:srgbClr val="FFFFFF"/>
      </a:lt2>
      <a:accent1>
        <a:srgbClr val="51237F"/>
      </a:accent1>
      <a:accent2>
        <a:srgbClr val="525252"/>
      </a:accent2>
      <a:accent3>
        <a:srgbClr val="525252"/>
      </a:accent3>
      <a:accent4>
        <a:srgbClr val="51237F"/>
      </a:accent4>
      <a:accent5>
        <a:srgbClr val="525252"/>
      </a:accent5>
      <a:accent6>
        <a:srgbClr val="51237F"/>
      </a:accent6>
      <a:hlink>
        <a:srgbClr val="525252"/>
      </a:hlink>
      <a:folHlink>
        <a:srgbClr val="51237F"/>
      </a:folHlink>
    </a:clrScheme>
    <a:fontScheme name="Montgomery Colleg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51237F"/>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1503</Words>
  <Application>Microsoft Office PowerPoint</Application>
  <PresentationFormat>On-screen Show (4:3)</PresentationFormat>
  <Paragraphs>145</Paragraphs>
  <Slides>22</Slides>
  <Notes>1</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Arial</vt:lpstr>
      <vt:lpstr>Wingdings</vt:lpstr>
      <vt:lpstr>Garamond</vt:lpstr>
      <vt:lpstr>MC Powerpoint Template</vt:lpstr>
      <vt:lpstr>PowerPoint Presentation</vt:lpstr>
      <vt:lpstr>Tips and notes for using this presentation</vt:lpstr>
      <vt:lpstr>Learning Objectives </vt:lpstr>
      <vt:lpstr>Good Samaritan Law </vt:lpstr>
      <vt:lpstr>Bleeding Control kit locations and contents </vt:lpstr>
      <vt:lpstr>Before you provide aid…</vt:lpstr>
      <vt:lpstr>Bloodborne Pathogens Training </vt:lpstr>
      <vt:lpstr>Why do you need this training? </vt:lpstr>
      <vt:lpstr>When you become aware of a life-threatening emergency, call 911</vt:lpstr>
      <vt:lpstr>Provide aid if you are able</vt:lpstr>
      <vt:lpstr>Care for the victim</vt:lpstr>
      <vt:lpstr>Apply Direct Pressure </vt:lpstr>
      <vt:lpstr>More about Applying Direct Pressure </vt:lpstr>
      <vt:lpstr>Pack a Wound</vt:lpstr>
      <vt:lpstr>More about Packing a Wound</vt:lpstr>
      <vt:lpstr>Apply a Torniquet</vt:lpstr>
      <vt:lpstr>More about Tourniquets</vt:lpstr>
      <vt:lpstr>Apply a Chest Seal </vt:lpstr>
      <vt:lpstr>Treat for Shock</vt:lpstr>
      <vt:lpstr>Mobile Apps</vt:lpstr>
      <vt:lpstr>Questions?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2016-09-09T13:34:50Z</dcterms:created>
  <dcterms:modified xsi:type="dcterms:W3CDTF">2023-01-19T18:31:02Z</dcterms:modified>
</cp:coreProperties>
</file>